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Default Extension="wmf" ContentType="image/x-wmf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377" r:id="rId2"/>
    <p:sldId id="376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421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8" r:id="rId23"/>
    <p:sldId id="397" r:id="rId24"/>
    <p:sldId id="399" r:id="rId25"/>
    <p:sldId id="400" r:id="rId26"/>
    <p:sldId id="401" r:id="rId27"/>
    <p:sldId id="403" r:id="rId28"/>
    <p:sldId id="404" r:id="rId29"/>
    <p:sldId id="428" r:id="rId30"/>
    <p:sldId id="402" r:id="rId31"/>
    <p:sldId id="425" r:id="rId32"/>
    <p:sldId id="426" r:id="rId33"/>
    <p:sldId id="405" r:id="rId34"/>
    <p:sldId id="406" r:id="rId35"/>
    <p:sldId id="408" r:id="rId36"/>
    <p:sldId id="409" r:id="rId37"/>
    <p:sldId id="411" r:id="rId38"/>
    <p:sldId id="410" r:id="rId39"/>
    <p:sldId id="407" r:id="rId40"/>
    <p:sldId id="412" r:id="rId41"/>
    <p:sldId id="413" r:id="rId42"/>
    <p:sldId id="415" r:id="rId43"/>
    <p:sldId id="414" r:id="rId44"/>
    <p:sldId id="416" r:id="rId45"/>
    <p:sldId id="417" r:id="rId46"/>
    <p:sldId id="418" r:id="rId47"/>
    <p:sldId id="432" r:id="rId48"/>
    <p:sldId id="420" r:id="rId49"/>
    <p:sldId id="434" r:id="rId50"/>
    <p:sldId id="429" r:id="rId51"/>
    <p:sldId id="430" r:id="rId52"/>
    <p:sldId id="431" r:id="rId53"/>
    <p:sldId id="419" r:id="rId54"/>
    <p:sldId id="43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5F84D2"/>
    <a:srgbClr val="6684BF"/>
    <a:srgbClr val="0070C0"/>
    <a:srgbClr val="A8B460"/>
    <a:srgbClr val="CCECFF"/>
    <a:srgbClr val="008000"/>
    <a:srgbClr val="99CC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95" autoAdjust="0"/>
    <p:restoredTop sz="84100" autoAdjust="0"/>
  </p:normalViewPr>
  <p:slideViewPr>
    <p:cSldViewPr snapToGrid="0">
      <p:cViewPr varScale="1">
        <p:scale>
          <a:sx n="107" d="100"/>
          <a:sy n="107" d="100"/>
        </p:scale>
        <p:origin x="-8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47BA-E954-144D-94F0-E98B9C169A1F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EBAE-C6EA-0441-BB84-B72A03B0A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10/7/09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program takes the state</a:t>
            </a:r>
            <a:r>
              <a:rPr lang="en-US" baseline="0" dirty="0" smtClean="0"/>
              <a:t> of the world as its input, modifies the world as directed by the program, and then returns the “result” of the computation as well as the modified world.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omic Sans MS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10/7/09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spcAft>
          <a:spcPts val="0"/>
        </a:spcAft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~simonpj/papers/marktoberdorf/mark.pdf" TargetMode="External"/><Relationship Id="rId4" Type="http://schemas.openxmlformats.org/officeDocument/2006/relationships/hyperlink" Target="http://book.realworldhaskell.org/read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skell.org/~simonmar/papers/web-server.ps.gz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IO Monad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lkboard"/>
                <a:ea typeface="Chalkboard"/>
                <a:cs typeface="Chalkboard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590675" y="4660901"/>
            <a:ext cx="5962650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“</a:t>
            </a:r>
            <a:r>
              <a:rPr lang="en-US" dirty="0" smtClean="0">
                <a:latin typeface="Chalkboard"/>
                <a:cs typeface="Chalkboard"/>
                <a:hlinkClick r:id="rId3"/>
              </a:rPr>
              <a:t>Tackling the Awkward Squad</a:t>
            </a:r>
            <a:r>
              <a:rPr lang="en-US" dirty="0" smtClean="0">
                <a:latin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 Sections 1-2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4"/>
              </a:rPr>
              <a:t>Real World Haskell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,”  Chapter 7: I/O</a:t>
            </a:r>
            <a:endParaRPr lang="en-US" dirty="0">
              <a:latin typeface="Chalkboard"/>
              <a:ea typeface="Chalkboard"/>
              <a:cs typeface="Chalkboard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2900" y="6362700"/>
            <a:ext cx="6038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Thanks to Simon Peyton Jones for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many of </a:t>
            </a:r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these slides.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/>
          <a:lstStyle/>
          <a:p>
            <a:r>
              <a:rPr lang="en-US" dirty="0" smtClean="0"/>
              <a:t>Before Monads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543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Streams</a:t>
            </a:r>
          </a:p>
          <a:p>
            <a:pPr lvl="1"/>
            <a:r>
              <a:rPr lang="en-US" dirty="0" smtClean="0"/>
              <a:t>Program issues a stream of requests to OS, which        responds with a stream of</a:t>
            </a:r>
            <a:r>
              <a:rPr lang="en-US" dirty="0" smtClean="0"/>
              <a:t> responses.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Continuations</a:t>
            </a:r>
          </a:p>
          <a:p>
            <a:pPr lvl="1"/>
            <a:r>
              <a:rPr lang="en-US" dirty="0" smtClean="0"/>
              <a:t>User supplies continuations to I/O routines to specify how to process results.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World-Passing</a:t>
            </a:r>
          </a:p>
          <a:p>
            <a:pPr lvl="1"/>
            <a:r>
              <a:rPr lang="en-US" dirty="0" smtClean="0"/>
              <a:t>The “World” is passed around and updated,             like a normal data structure.</a:t>
            </a:r>
          </a:p>
          <a:p>
            <a:pPr lvl="1"/>
            <a:r>
              <a:rPr lang="en-US" dirty="0" smtClean="0"/>
              <a:t>Not a serious contender because designers didn’t know how to guarantee single-threaded access to the world. </a:t>
            </a:r>
          </a:p>
          <a:p>
            <a:r>
              <a:rPr lang="en-US" dirty="0" smtClean="0"/>
              <a:t>Stream and Continuation models were discovered to be inter-definable.</a:t>
            </a:r>
          </a:p>
          <a:p>
            <a:r>
              <a:rPr lang="en-US" dirty="0" smtClean="0"/>
              <a:t>Haskell 1.0 Report adopted Stream model.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64450" y="3156176"/>
            <a:ext cx="962907" cy="123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Model: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487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Move side effects outside of functional program</a:t>
            </a:r>
          </a:p>
          <a:p>
            <a:r>
              <a:rPr lang="en-US" dirty="0" smtClean="0"/>
              <a:t>If Haskell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main :: String -&gt; String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what if you need to read more than one file? Or delete files? Or communicate over a socket? ...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98600" y="2857500"/>
            <a:ext cx="6248400" cy="2463800"/>
            <a:chOff x="1485900" y="3009900"/>
            <a:chExt cx="6248400" cy="2463800"/>
          </a:xfrm>
        </p:grpSpPr>
        <p:sp>
          <p:nvSpPr>
            <p:cNvPr id="13" name="Rounded Rectangle 12"/>
            <p:cNvSpPr/>
            <p:nvPr/>
          </p:nvSpPr>
          <p:spPr>
            <a:xfrm>
              <a:off x="1485900" y="3009900"/>
              <a:ext cx="6248400" cy="2463800"/>
            </a:xfrm>
            <a:prstGeom prst="roundRect">
              <a:avLst/>
            </a:prstGeom>
            <a:solidFill>
              <a:srgbClr val="6585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05250" y="3983811"/>
              <a:ext cx="1536700" cy="923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halkboard"/>
                </a:rPr>
                <a:t>Haskell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halkboard"/>
                </a:rPr>
                <a:t> main program</a:t>
              </a:r>
              <a:endParaRPr lang="en-US" dirty="0">
                <a:solidFill>
                  <a:srgbClr val="000000"/>
                </a:solidFill>
                <a:latin typeface="Chalkboard"/>
              </a:endParaRPr>
            </a:p>
          </p:txBody>
        </p:sp>
        <p:sp>
          <p:nvSpPr>
            <p:cNvPr id="6" name="Folded Corner 5"/>
            <p:cNvSpPr/>
            <p:nvPr/>
          </p:nvSpPr>
          <p:spPr>
            <a:xfrm>
              <a:off x="1930400" y="3606800"/>
              <a:ext cx="1257300" cy="1677353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Chalkboard"/>
                </a:rPr>
                <a:t>standard input location (file or </a:t>
              </a:r>
              <a:r>
                <a:rPr lang="en-US" dirty="0" err="1" smtClean="0">
                  <a:solidFill>
                    <a:schemeClr val="bg1"/>
                  </a:solidFill>
                  <a:latin typeface="Chalkboard"/>
                </a:rPr>
                <a:t>stdin</a:t>
              </a:r>
              <a:r>
                <a:rPr lang="en-US" dirty="0" smtClean="0">
                  <a:solidFill>
                    <a:schemeClr val="bg1"/>
                  </a:solidFill>
                  <a:latin typeface="Chalkboard"/>
                </a:rPr>
                <a:t>)</a:t>
              </a:r>
              <a:endParaRPr lang="en-US" dirty="0">
                <a:solidFill>
                  <a:schemeClr val="bg1"/>
                </a:solidFill>
                <a:latin typeface="Chalkboard"/>
              </a:endParaRPr>
            </a:p>
          </p:txBody>
        </p:sp>
        <p:sp>
          <p:nvSpPr>
            <p:cNvPr id="7" name="Folded Corner 6"/>
            <p:cNvSpPr/>
            <p:nvPr/>
          </p:nvSpPr>
          <p:spPr>
            <a:xfrm>
              <a:off x="6159500" y="3606800"/>
              <a:ext cx="1257300" cy="1677353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Chalkboard"/>
                </a:rPr>
                <a:t>standard output location (file or </a:t>
              </a:r>
              <a:r>
                <a:rPr lang="en-US" dirty="0" err="1" smtClean="0">
                  <a:solidFill>
                    <a:schemeClr val="bg1"/>
                  </a:solidFill>
                  <a:latin typeface="Chalkboard"/>
                </a:rPr>
                <a:t>stdin</a:t>
              </a:r>
              <a:r>
                <a:rPr lang="en-US" dirty="0" smtClean="0">
                  <a:solidFill>
                    <a:schemeClr val="bg1"/>
                  </a:solidFill>
                  <a:latin typeface="Chalkboard"/>
                </a:rPr>
                <a:t>)</a:t>
              </a:r>
              <a:endParaRPr lang="en-US" dirty="0">
                <a:solidFill>
                  <a:schemeClr val="bg1"/>
                </a:solidFill>
                <a:latin typeface="Chalkboard"/>
              </a:endParaRPr>
            </a:p>
          </p:txBody>
        </p:sp>
        <p:cxnSp>
          <p:nvCxnSpPr>
            <p:cNvPr id="9" name="Straight Arrow Connector 8"/>
            <p:cNvCxnSpPr>
              <a:stCxn id="6" idx="3"/>
              <a:endCxn id="5" idx="1"/>
            </p:cNvCxnSpPr>
            <p:nvPr/>
          </p:nvCxnSpPr>
          <p:spPr>
            <a:xfrm flipV="1">
              <a:off x="3187700" y="4445476"/>
              <a:ext cx="717550" cy="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7" idx="1"/>
            </p:cNvCxnSpPr>
            <p:nvPr/>
          </p:nvCxnSpPr>
          <p:spPr>
            <a:xfrm>
              <a:off x="5441950" y="4445476"/>
              <a:ext cx="717550" cy="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752600" y="3149600"/>
              <a:ext cx="544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Wrapper Program, written in some other language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Stream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95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Enrich argument and return type of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main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to include all input and output events.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Wrapper program interprets requests and adds responses to input.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8416" y="2355843"/>
            <a:ext cx="7140584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main :: [Response] -&gt; [Request]</a:t>
            </a:r>
          </a:p>
          <a:p>
            <a:pPr marL="288925" indent="-288925">
              <a:tabLst>
                <a:tab pos="2195513" algn="l"/>
              </a:tabLst>
            </a:pP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data Request 	=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ReadFile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Filename</a:t>
            </a: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		|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WriteFile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FileName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String</a:t>
            </a: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		| …</a:t>
            </a:r>
          </a:p>
          <a:p>
            <a:pPr marL="288925" indent="-288925">
              <a:tabLst>
                <a:tab pos="2195513" algn="l"/>
              </a:tabLst>
            </a:pP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data Response	=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RequestFailed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		|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ReadOK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String</a:t>
            </a: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		|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WriteOk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88925" indent="-288925">
              <a:tabLst>
                <a:tab pos="2195513" algn="l"/>
              </a:tabLst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		|  Success  | …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Stream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0000"/>
            <a:ext cx="8648700" cy="5283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Move side effects outside of functional program</a:t>
            </a:r>
          </a:p>
          <a:p>
            <a:r>
              <a:rPr lang="en-US" sz="2400" dirty="0" smtClean="0"/>
              <a:t>If Haskell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main :: </a:t>
            </a:r>
            <a:r>
              <a:rPr lang="en-GB" sz="2400" b="1" dirty="0" smtClean="0">
                <a:solidFill>
                  <a:schemeClr val="accent1"/>
                </a:solidFill>
                <a:latin typeface="Courier New" charset="0"/>
              </a:rPr>
              <a:t>[Response] -&gt; [Request]</a:t>
            </a: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endParaRPr lang="en-GB" sz="2400" b="1" dirty="0" smtClean="0">
              <a:solidFill>
                <a:schemeClr val="accent1"/>
              </a:solidFill>
              <a:latin typeface="Courier New" charset="0"/>
              <a:cs typeface="Courier New"/>
            </a:endParaRPr>
          </a:p>
          <a:p>
            <a:r>
              <a:rPr lang="en-US" sz="2400" dirty="0" smtClean="0"/>
              <a:t>Laziness allows program to generate requests prior to processing any responses. </a:t>
            </a:r>
          </a:p>
          <a:p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981200" y="2578100"/>
            <a:ext cx="5168900" cy="2781300"/>
            <a:chOff x="1981200" y="2578100"/>
            <a:chExt cx="5168900" cy="2781300"/>
          </a:xfrm>
        </p:grpSpPr>
        <p:sp>
          <p:nvSpPr>
            <p:cNvPr id="13" name="Rounded Rectangle 12"/>
            <p:cNvSpPr/>
            <p:nvPr/>
          </p:nvSpPr>
          <p:spPr>
            <a:xfrm>
              <a:off x="1981200" y="2578100"/>
              <a:ext cx="5168900" cy="2781300"/>
            </a:xfrm>
            <a:prstGeom prst="roundRect">
              <a:avLst/>
            </a:prstGeom>
            <a:solidFill>
              <a:srgbClr val="6585CF"/>
            </a:solidFill>
            <a:ln w="34925" cap="flat" cmpd="sng" algn="ctr">
              <a:solidFill>
                <a:scrgbClr r="0" g="0" b="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40150" y="4353541"/>
              <a:ext cx="1536700" cy="646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halkboard"/>
                </a:rPr>
                <a:t>Haskell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halkboard"/>
                </a:rPr>
                <a:t>program</a:t>
              </a:r>
              <a:endParaRPr lang="en-US" dirty="0">
                <a:solidFill>
                  <a:srgbClr val="000000"/>
                </a:solidFill>
                <a:latin typeface="Chalkboard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4019550" y="2711676"/>
              <a:ext cx="962907" cy="1238024"/>
            </a:xfrm>
            <a:prstGeom prst="rect">
              <a:avLst/>
            </a:prstGeom>
          </p:spPr>
        </p:pic>
        <p:cxnSp>
          <p:nvCxnSpPr>
            <p:cNvPr id="16" name="Elbow Connector 15"/>
            <p:cNvCxnSpPr>
              <a:stCxn id="5" idx="3"/>
            </p:cNvCxnSpPr>
            <p:nvPr/>
          </p:nvCxnSpPr>
          <p:spPr>
            <a:xfrm flipH="1" flipV="1">
              <a:off x="5181600" y="3263901"/>
              <a:ext cx="95250" cy="1412806"/>
            </a:xfrm>
            <a:prstGeom prst="bentConnector4">
              <a:avLst>
                <a:gd name="adj1" fmla="val -586667"/>
                <a:gd name="adj2" fmla="val 100990"/>
              </a:avLst>
            </a:prstGeom>
            <a:ln w="34925" cap="flat" cmpd="sng" algn="ctr">
              <a:solidFill>
                <a:schemeClr val="accent1"/>
              </a:solidFill>
              <a:prstDash val="solid"/>
              <a:round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15"/>
            <p:cNvCxnSpPr>
              <a:stCxn id="5" idx="1"/>
            </p:cNvCxnSpPr>
            <p:nvPr/>
          </p:nvCxnSpPr>
          <p:spPr>
            <a:xfrm rot="10800000" flipH="1">
              <a:off x="3740150" y="3302001"/>
              <a:ext cx="76200" cy="1374706"/>
            </a:xfrm>
            <a:prstGeom prst="bentConnector4">
              <a:avLst>
                <a:gd name="adj1" fmla="val -666667"/>
                <a:gd name="adj2" fmla="val 99631"/>
              </a:avLst>
            </a:prstGeom>
            <a:ln w="34925" cap="flat" cmpd="sng" algn="ctr">
              <a:solidFill>
                <a:schemeClr val="accent1"/>
              </a:solidFill>
              <a:prstDash val="solid"/>
              <a:round/>
              <a:headEnd type="arrow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209800" y="4851400"/>
              <a:ext cx="1308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[</a:t>
              </a:r>
              <a:r>
                <a:rPr lang="en-US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Response</a:t>
              </a:r>
              <a:r>
                <a:rPr lang="en-US" dirty="0" smtClean="0">
                  <a:solidFill>
                    <a:schemeClr val="bg1"/>
                  </a:solidFill>
                </a:rPr>
                <a:t>]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16600" y="4851400"/>
              <a:ext cx="1165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[</a:t>
              </a:r>
              <a:r>
                <a:rPr lang="en-US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Request</a:t>
              </a:r>
              <a:r>
                <a:rPr lang="en-US" dirty="0" smtClean="0">
                  <a:solidFill>
                    <a:schemeClr val="bg1"/>
                  </a:solidFill>
                </a:rPr>
                <a:t>]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dirty="0" smtClean="0"/>
              <a:t>Example in Stream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43000"/>
            <a:ext cx="8407400" cy="5499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Haskell 1.0 program asks user for filename, echoes name, reads file, and prints to standard out.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~ denotes </a:t>
            </a:r>
            <a:r>
              <a:rPr lang="en-US" i="1" dirty="0" smtClean="0"/>
              <a:t>a lazy pattern</a:t>
            </a:r>
            <a:r>
              <a:rPr lang="en-US" dirty="0" smtClean="0"/>
              <a:t>, which is evaluated only when the corresponding identifier is needed.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250" y="2101843"/>
            <a:ext cx="8648700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main :: [Response] -&gt; [Request]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main ~(Success : ~((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userInput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 : ~(Success : ~(r4 : _))))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= [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AppendChan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"enter filename\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",                    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ReadChan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AppendChan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name,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ReadFile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name,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AppendChan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(case r4 of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contents -&gt; contents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Failure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ioerr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"can’t open file") </a:t>
            </a:r>
          </a:p>
          <a:p>
            <a:pPr marL="288925" indent="-288925">
              <a:tabLst>
                <a:tab pos="21955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]  where (name : _) = lines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userInput</a:t>
            </a:r>
            <a:endParaRPr lang="en-GB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Model is Awkward!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Hard to extend</a:t>
            </a:r>
            <a:r>
              <a:rPr lang="en-US" dirty="0" smtClean="0"/>
              <a:t>: new I/O operations require adding new constructors to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Request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Response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types and modifying the wrapper.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 close connection </a:t>
            </a:r>
            <a:r>
              <a:rPr lang="en-US" dirty="0" smtClean="0"/>
              <a:t>between a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Request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and corresponding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Response</a:t>
            </a:r>
            <a:r>
              <a:rPr lang="en-US" dirty="0" smtClean="0"/>
              <a:t>, so easy to get “out-of-step,” which can lead to deadlock.</a:t>
            </a:r>
          </a:p>
          <a:p>
            <a:r>
              <a:rPr lang="en-US" dirty="0" smtClean="0"/>
              <a:t>The style is </a:t>
            </a:r>
            <a:r>
              <a:rPr lang="en-US" dirty="0" smtClean="0">
                <a:solidFill>
                  <a:srgbClr val="FFFF00"/>
                </a:solidFill>
              </a:rPr>
              <a:t>not </a:t>
            </a:r>
            <a:r>
              <a:rPr lang="en-US" dirty="0" err="1" smtClean="0">
                <a:solidFill>
                  <a:srgbClr val="FFFF00"/>
                </a:solidFill>
              </a:rPr>
              <a:t>composable</a:t>
            </a:r>
            <a:r>
              <a:rPr lang="en-US" dirty="0" smtClean="0"/>
              <a:t>: no easy way to combine two “main” programs.</a:t>
            </a:r>
          </a:p>
          <a:p>
            <a:r>
              <a:rPr lang="en-US" dirty="0" smtClean="0"/>
              <a:t>... and other problems!!!</a:t>
            </a:r>
            <a:endParaRPr lang="en-US" b="1" dirty="0" smtClean="0">
              <a:solidFill>
                <a:srgbClr val="CEB966"/>
              </a:solidFill>
              <a:latin typeface="Courier New"/>
              <a:cs typeface="Courier New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I/O: The Key Idea</a:t>
            </a:r>
            <a:endParaRPr lang="en-US" dirty="0"/>
          </a:p>
        </p:txBody>
      </p:sp>
      <p:pic>
        <p:nvPicPr>
          <p:cNvPr id="6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9900" y="5600700"/>
            <a:ext cx="742620" cy="1003300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Helpful Picture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967" y="33083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22700" y="4500563"/>
            <a:ext cx="1558925" cy="1163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ourier New" charset="0"/>
              </a:rPr>
              <a:t>IO</a:t>
            </a:r>
            <a:r>
              <a:rPr lang="en-GB" sz="36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Courier New" charset="0"/>
              </a:rPr>
              <a:t>t</a:t>
            </a:r>
            <a:endParaRPr lang="en-GB" sz="3600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381625" y="4333875"/>
            <a:ext cx="388938" cy="498475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240"/>
              </a:cxn>
              <a:cxn ang="0">
                <a:pos x="288" y="0"/>
              </a:cxn>
            </a:cxnLst>
            <a:rect l="0" t="0" r="r" b="b"/>
            <a:pathLst>
              <a:path w="288" h="240">
                <a:moveTo>
                  <a:pt x="0" y="240"/>
                </a:moveTo>
                <a:lnTo>
                  <a:pt x="288" y="24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384800" y="52832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67400" y="4140200"/>
            <a:ext cx="2197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 b="1" dirty="0" smtClean="0">
                <a:latin typeface="Courier New"/>
                <a:cs typeface="Courier New"/>
              </a:rPr>
              <a:t>result </a:t>
            </a:r>
            <a:r>
              <a:rPr lang="en-GB" sz="2800" dirty="0" smtClean="0">
                <a:latin typeface="Times New Roman" charset="0"/>
              </a:rPr>
              <a:t>:: </a:t>
            </a:r>
            <a:r>
              <a:rPr lang="en-GB" sz="2800" b="1" dirty="0" err="1" smtClean="0">
                <a:latin typeface="Courier New" charset="0"/>
              </a:rPr>
              <a:t>t</a:t>
            </a:r>
            <a:endParaRPr lang="en-GB" sz="2800" b="1" dirty="0">
              <a:latin typeface="Courier New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590800" y="52832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276350" y="4819876"/>
            <a:ext cx="962907" cy="12380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029450" y="4819876"/>
            <a:ext cx="962907" cy="123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are First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98900"/>
            <a:ext cx="8229600" cy="2499360"/>
          </a:xfrm>
        </p:spPr>
        <p:txBody>
          <a:bodyPr/>
          <a:lstStyle/>
          <a:p>
            <a:r>
              <a:rPr lang="en-US" dirty="0" smtClean="0"/>
              <a:t>“Actions” are sometimes called “computations.”</a:t>
            </a:r>
          </a:p>
          <a:p>
            <a:r>
              <a:rPr lang="en-US" dirty="0" smtClean="0"/>
              <a:t>An action is a </a:t>
            </a:r>
            <a:r>
              <a:rPr lang="en-US" dirty="0" smtClean="0">
                <a:solidFill>
                  <a:srgbClr val="FFFF00"/>
                </a:solidFill>
              </a:rPr>
              <a:t>first-class value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Evaluating </a:t>
            </a:r>
            <a:r>
              <a:rPr lang="en-US" dirty="0" smtClean="0"/>
              <a:t>an action has no effect;    </a:t>
            </a:r>
            <a:r>
              <a:rPr lang="en-US" dirty="0" smtClean="0">
                <a:solidFill>
                  <a:srgbClr val="FFFF00"/>
                </a:solidFill>
              </a:rPr>
              <a:t>performing </a:t>
            </a:r>
            <a:r>
              <a:rPr lang="en-US" dirty="0" smtClean="0"/>
              <a:t>the action has the effect.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977900" y="1638300"/>
            <a:ext cx="72897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value of type (</a:t>
            </a:r>
            <a:r>
              <a:rPr lang="en-GB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) is an “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action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.”  When performed, it may do some input/output before delivering a result of type </a:t>
            </a:r>
            <a:r>
              <a:rPr lang="en-GB" sz="24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0967" y="32956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I/O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646238"/>
            <a:ext cx="3200400" cy="1782762"/>
            <a:chOff x="609600" y="1646238"/>
            <a:chExt cx="3200400" cy="1782762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1219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chemeClr val="bg1"/>
                  </a:solidFill>
                  <a:latin typeface="Courier New" charset="0"/>
                </a:rPr>
                <a:t>getChar</a:t>
              </a:r>
              <a:endParaRPr lang="en-GB" sz="2800" b="1" dirty="0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2971800" y="2112963"/>
              <a:ext cx="388938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609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2971800" y="3027363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895600" y="1646238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1612900"/>
            <a:ext cx="3430335" cy="1816100"/>
            <a:chOff x="4724400" y="1612900"/>
            <a:chExt cx="3430335" cy="18161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791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putChar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543800" y="2112963"/>
              <a:ext cx="388938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5181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7543800" y="3027363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7693025" y="1612900"/>
              <a:ext cx="4617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/>
                  <a:cs typeface="Courier New"/>
                </a:rPr>
                <a:t>()</a:t>
              </a: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5181600" y="2133600"/>
              <a:ext cx="6096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528" y="336"/>
                </a:cxn>
              </a:cxnLst>
              <a:rect l="0" t="0" r="r" b="b"/>
              <a:pathLst>
                <a:path w="528" h="336">
                  <a:moveTo>
                    <a:pt x="0" y="0"/>
                  </a:moveTo>
                  <a:lnTo>
                    <a:pt x="0" y="336"/>
                  </a:lnTo>
                  <a:lnTo>
                    <a:pt x="528" y="3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4724400" y="1676400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</p:grp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762000" y="3886200"/>
            <a:ext cx="4724400" cy="175432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Char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putChar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Char -&gt;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endParaRPr lang="en-GB" b="1" dirty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endParaRPr lang="en-GB" b="1" dirty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main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main = 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putChar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‘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’</a:t>
            </a: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5867400" y="4051300"/>
            <a:ext cx="3048000" cy="838200"/>
          </a:xfrm>
          <a:prstGeom prst="wedgeRoundRectCallout">
            <a:avLst>
              <a:gd name="adj1" fmla="val -135259"/>
              <a:gd name="adj2" fmla="val 84469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Main program is an action of type IO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728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Beauty...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2578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0"/>
              </a:spcAft>
              <a:buNone/>
            </a:pPr>
            <a:r>
              <a:rPr lang="en-US" dirty="0" smtClean="0">
                <a:solidFill>
                  <a:srgbClr val="FFFF00"/>
                </a:solidFill>
              </a:rPr>
              <a:t>Functional programming is beautiful:</a:t>
            </a:r>
          </a:p>
          <a:p>
            <a:pPr lvl="1" eaLnBrk="1" hangingPunct="1"/>
            <a:r>
              <a:rPr lang="en-US" dirty="0" smtClean="0"/>
              <a:t>Concise and powerful abstractions</a:t>
            </a:r>
          </a:p>
          <a:p>
            <a:pPr lvl="2"/>
            <a:r>
              <a:rPr lang="en-US" dirty="0" smtClean="0"/>
              <a:t>higher-order functions, algebraic data types, parametric polymorphism, principled overloading, ...</a:t>
            </a:r>
          </a:p>
          <a:p>
            <a:pPr lvl="1"/>
            <a:r>
              <a:rPr lang="en-US" dirty="0" smtClean="0"/>
              <a:t>Close correspondence with mathematics</a:t>
            </a:r>
          </a:p>
          <a:p>
            <a:pPr lvl="2"/>
            <a:r>
              <a:rPr lang="en-US" dirty="0" smtClean="0"/>
              <a:t>Semantics of a code function </a:t>
            </a:r>
            <a:r>
              <a:rPr lang="en-US" i="1" dirty="0" smtClean="0">
                <a:solidFill>
                  <a:srgbClr val="FFFF00"/>
                </a:solidFill>
              </a:rPr>
              <a:t>is </a:t>
            </a:r>
            <a:r>
              <a:rPr lang="en-US" dirty="0" smtClean="0"/>
              <a:t>the math function</a:t>
            </a:r>
          </a:p>
          <a:p>
            <a:pPr lvl="2"/>
            <a:r>
              <a:rPr lang="en-US" dirty="0" err="1" smtClean="0"/>
              <a:t>Equational</a:t>
            </a:r>
            <a:r>
              <a:rPr lang="en-US" dirty="0" smtClean="0"/>
              <a:t> reasoning: if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, then 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endParaRPr lang="en-US" dirty="0" smtClean="0"/>
          </a:p>
          <a:p>
            <a:pPr lvl="2"/>
            <a:r>
              <a:rPr lang="en-US" dirty="0" smtClean="0"/>
              <a:t>Independence of order-of-evaluation (Church-Rosser)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23931" y="4286243"/>
            <a:ext cx="3638473" cy="2406657"/>
            <a:chOff x="2736831" y="4286243"/>
            <a:chExt cx="3638473" cy="2406657"/>
          </a:xfrm>
        </p:grpSpPr>
        <p:sp>
          <p:nvSpPr>
            <p:cNvPr id="6" name="TextBox 5"/>
            <p:cNvSpPr txBox="1"/>
            <p:nvPr/>
          </p:nvSpPr>
          <p:spPr>
            <a:xfrm>
              <a:off x="3940971" y="4286243"/>
              <a:ext cx="1262059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 * e2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36831" y="5276843"/>
              <a:ext cx="1415973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e1’ * e2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9331" y="5276843"/>
              <a:ext cx="1415973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e1 * e2’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17927" y="6292790"/>
              <a:ext cx="1108146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</a:p>
          </p:txBody>
        </p:sp>
        <p:cxnSp>
          <p:nvCxnSpPr>
            <p:cNvPr id="11" name="Straight Arrow Connector 10"/>
            <p:cNvCxnSpPr>
              <a:stCxn id="6" idx="2"/>
              <a:endCxn id="7" idx="0"/>
            </p:cNvCxnSpPr>
            <p:nvPr/>
          </p:nvCxnSpPr>
          <p:spPr>
            <a:xfrm rot="5400000">
              <a:off x="3713165" y="4418007"/>
              <a:ext cx="590490" cy="11271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2"/>
              <a:endCxn id="8" idx="0"/>
            </p:cNvCxnSpPr>
            <p:nvPr/>
          </p:nvCxnSpPr>
          <p:spPr>
            <a:xfrm rot="16200000" flipH="1">
              <a:off x="4824414" y="4433939"/>
              <a:ext cx="590490" cy="10953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9" idx="0"/>
            </p:cNvCxnSpPr>
            <p:nvPr/>
          </p:nvCxnSpPr>
          <p:spPr>
            <a:xfrm rot="16200000" flipH="1">
              <a:off x="3700491" y="5421280"/>
              <a:ext cx="615837" cy="1127182"/>
            </a:xfrm>
            <a:prstGeom prst="straightConnector1">
              <a:avLst/>
            </a:prstGeom>
            <a:ln w="38100" cap="flat" cmpd="dbl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4811741" y="5437212"/>
              <a:ext cx="615837" cy="1095318"/>
            </a:xfrm>
            <a:prstGeom prst="straightConnector1">
              <a:avLst/>
            </a:prstGeom>
            <a:ln w="38100" cap="flat" cmpd="dbl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ular Callout 24"/>
          <p:cNvSpPr/>
          <p:nvPr/>
        </p:nvSpPr>
        <p:spPr>
          <a:xfrm>
            <a:off x="5449857" y="4533900"/>
            <a:ext cx="2767043" cy="2145268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compiler can choose the best order in which to do evaluation, including skipping a term if it is not needed.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Actions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09600" y="2438400"/>
            <a:ext cx="8153400" cy="1828800"/>
            <a:chOff x="609600" y="1600200"/>
            <a:chExt cx="8153400" cy="1828800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791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putChar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7543800" y="2112963"/>
              <a:ext cx="685800" cy="49847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7543800" y="3027363"/>
              <a:ext cx="1219200" cy="30480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077200" y="1600200"/>
              <a:ext cx="419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/>
                <a:t>()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219200" y="2265363"/>
              <a:ext cx="1752600" cy="1163637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err="1">
                  <a:solidFill>
                    <a:srgbClr val="000000"/>
                  </a:solidFill>
                  <a:latin typeface="Courier New" charset="0"/>
                </a:rPr>
                <a:t>getChar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609600" y="3027363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2971800" y="3027363"/>
              <a:ext cx="2819400" cy="304800"/>
            </a:xfrm>
            <a:prstGeom prst="rightArrow">
              <a:avLst>
                <a:gd name="adj1" fmla="val 50000"/>
                <a:gd name="adj2" fmla="val 23125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911600" y="2133600"/>
              <a:ext cx="7387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b="1" dirty="0">
                  <a:latin typeface="Courier New" charset="0"/>
                </a:rPr>
                <a:t>Char</a:t>
              </a:r>
            </a:p>
          </p:txBody>
        </p:sp>
        <p:sp>
          <p:nvSpPr>
            <p:cNvPr id="11" name="Freeform 17"/>
            <p:cNvSpPr>
              <a:spLocks/>
            </p:cNvSpPr>
            <p:nvPr/>
          </p:nvSpPr>
          <p:spPr bwMode="auto">
            <a:xfrm>
              <a:off x="3005138" y="2130425"/>
              <a:ext cx="2786062" cy="536575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98" y="291"/>
                </a:cxn>
                <a:cxn ang="0">
                  <a:pos x="398" y="0"/>
                </a:cxn>
                <a:cxn ang="0">
                  <a:pos x="1323" y="2"/>
                </a:cxn>
                <a:cxn ang="0">
                  <a:pos x="1323" y="338"/>
                </a:cxn>
                <a:cxn ang="0">
                  <a:pos x="1803" y="338"/>
                </a:cxn>
              </a:cxnLst>
              <a:rect l="0" t="0" r="r" b="b"/>
              <a:pathLst>
                <a:path w="1803" h="338">
                  <a:moveTo>
                    <a:pt x="0" y="291"/>
                  </a:moveTo>
                  <a:lnTo>
                    <a:pt x="398" y="291"/>
                  </a:lnTo>
                  <a:lnTo>
                    <a:pt x="398" y="0"/>
                  </a:lnTo>
                  <a:lnTo>
                    <a:pt x="1323" y="2"/>
                  </a:lnTo>
                  <a:lnTo>
                    <a:pt x="1323" y="338"/>
                  </a:lnTo>
                  <a:lnTo>
                    <a:pt x="1803" y="33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660400" y="15240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dirty="0" smtClean="0">
                <a:latin typeface="Chalkboard"/>
              </a:rPr>
              <a:t>To read </a:t>
            </a:r>
            <a:r>
              <a:rPr lang="en-GB" sz="2400" dirty="0">
                <a:latin typeface="Chalkboard"/>
              </a:rPr>
              <a:t>a character and then write it back </a:t>
            </a:r>
            <a:r>
              <a:rPr lang="en-GB" sz="2400" dirty="0" smtClean="0">
                <a:latin typeface="Chalkboard"/>
              </a:rPr>
              <a:t>out, we need to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connect </a:t>
            </a:r>
            <a:r>
              <a:rPr lang="en-GB" sz="2400" dirty="0" smtClean="0">
                <a:latin typeface="Chalkboard"/>
              </a:rPr>
              <a:t>two actions.</a:t>
            </a:r>
            <a:endParaRPr lang="en-GB" sz="2400" dirty="0">
              <a:latin typeface="Chalkboard"/>
              <a:sym typeface="Symbol" charset="2"/>
            </a:endParaRP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5554947" y="5306060"/>
            <a:ext cx="3162333" cy="1225867"/>
          </a:xfrm>
          <a:prstGeom prst="wedgeRoundRectCallout">
            <a:avLst>
              <a:gd name="adj1" fmla="val -49842"/>
              <a:gd name="adj2" fmla="val 26893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200" dirty="0" smtClean="0">
                <a:solidFill>
                  <a:srgbClr val="000000"/>
                </a:solidFill>
                <a:latin typeface="Chalkboard"/>
                <a:cs typeface="Chalkboard"/>
              </a:rPr>
              <a:t>The “bind” </a:t>
            </a:r>
            <a:r>
              <a:rPr lang="en-GB" sz="2200" dirty="0" err="1" smtClean="0">
                <a:solidFill>
                  <a:srgbClr val="000000"/>
                </a:solidFill>
                <a:latin typeface="Chalkboard"/>
                <a:cs typeface="Chalkboard"/>
              </a:rPr>
              <a:t>combinator</a:t>
            </a:r>
            <a:r>
              <a:rPr lang="en-GB" sz="2200" dirty="0" smtClean="0">
                <a:solidFill>
                  <a:srgbClr val="000000"/>
                </a:solidFill>
                <a:latin typeface="Chalkboard"/>
                <a:cs typeface="Chalkboard"/>
              </a:rPr>
              <a:t> lets us make these connections.</a:t>
            </a:r>
            <a:endParaRPr lang="en-GB" sz="22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804862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/>
              <a:t> Bind </a:t>
            </a:r>
            <a:r>
              <a:rPr lang="en-US" dirty="0" err="1" smtClean="0"/>
              <a:t>Combinator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&gt;&gt;=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305300"/>
            <a:ext cx="8229600" cy="1584960"/>
          </a:xfrm>
        </p:spPr>
        <p:txBody>
          <a:bodyPr/>
          <a:lstStyle/>
          <a:p>
            <a:r>
              <a:rPr lang="en-US" dirty="0" smtClean="0"/>
              <a:t>We have connected two actions to make a new, bigger action.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930400"/>
            <a:ext cx="8153400" cy="2146300"/>
            <a:chOff x="609600" y="1930400"/>
            <a:chExt cx="8153400" cy="2146300"/>
          </a:xfrm>
        </p:grpSpPr>
        <p:sp>
          <p:nvSpPr>
            <p:cNvPr id="15" name="Rectangle 14"/>
            <p:cNvSpPr/>
            <p:nvPr/>
          </p:nvSpPr>
          <p:spPr>
            <a:xfrm>
              <a:off x="825500" y="2095500"/>
              <a:ext cx="7112000" cy="1981200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09600" y="1930400"/>
              <a:ext cx="8153400" cy="1828800"/>
              <a:chOff x="609600" y="1600200"/>
              <a:chExt cx="8153400" cy="1828800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791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>
                    <a:solidFill>
                      <a:srgbClr val="000000"/>
                    </a:solidFill>
                    <a:latin typeface="Courier New" charset="0"/>
                  </a:rPr>
                  <a:t>putChar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7543800" y="2112963"/>
                <a:ext cx="685800" cy="498475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88" y="24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40">
                    <a:moveTo>
                      <a:pt x="0" y="240"/>
                    </a:moveTo>
                    <a:lnTo>
                      <a:pt x="288" y="240"/>
                    </a:lnTo>
                    <a:lnTo>
                      <a:pt x="2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AutoShape 6"/>
              <p:cNvSpPr>
                <a:spLocks noChangeArrowheads="1"/>
              </p:cNvSpPr>
              <p:nvPr/>
            </p:nvSpPr>
            <p:spPr bwMode="auto">
              <a:xfrm>
                <a:off x="7543800" y="3027363"/>
                <a:ext cx="1219200" cy="304800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8077200" y="1600200"/>
                <a:ext cx="46171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GB" dirty="0">
                    <a:latin typeface="Courier"/>
                    <a:cs typeface="Courier"/>
                  </a:rPr>
                  <a:t>()</a:t>
                </a:r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609600" y="3027363"/>
                <a:ext cx="609600" cy="3048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2971800" y="3027363"/>
                <a:ext cx="2819400" cy="304800"/>
              </a:xfrm>
              <a:prstGeom prst="rightArrow">
                <a:avLst>
                  <a:gd name="adj1" fmla="val 50000"/>
                  <a:gd name="adj2" fmla="val 23125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7"/>
              <p:cNvSpPr>
                <a:spLocks/>
              </p:cNvSpPr>
              <p:nvPr/>
            </p:nvSpPr>
            <p:spPr bwMode="auto">
              <a:xfrm>
                <a:off x="2929467" y="2130425"/>
                <a:ext cx="2861733" cy="536575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398" y="291"/>
                  </a:cxn>
                  <a:cxn ang="0">
                    <a:pos x="398" y="0"/>
                  </a:cxn>
                  <a:cxn ang="0">
                    <a:pos x="1323" y="2"/>
                  </a:cxn>
                  <a:cxn ang="0">
                    <a:pos x="1323" y="338"/>
                  </a:cxn>
                  <a:cxn ang="0">
                    <a:pos x="1803" y="338"/>
                  </a:cxn>
                </a:cxnLst>
                <a:rect l="0" t="0" r="r" b="b"/>
                <a:pathLst>
                  <a:path w="1803" h="338">
                    <a:moveTo>
                      <a:pt x="0" y="291"/>
                    </a:moveTo>
                    <a:lnTo>
                      <a:pt x="398" y="291"/>
                    </a:lnTo>
                    <a:lnTo>
                      <a:pt x="398" y="0"/>
                    </a:lnTo>
                    <a:lnTo>
                      <a:pt x="1323" y="2"/>
                    </a:lnTo>
                    <a:lnTo>
                      <a:pt x="1323" y="338"/>
                    </a:lnTo>
                    <a:lnTo>
                      <a:pt x="1803" y="33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3911600" y="2133600"/>
                <a:ext cx="73875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b="1" dirty="0">
                    <a:latin typeface="Courier New" charset="0"/>
                  </a:rPr>
                  <a:t>Char</a:t>
                </a: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1219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>
                    <a:solidFill>
                      <a:srgbClr val="000000"/>
                    </a:solidFill>
                    <a:latin typeface="Courier New" charset="0"/>
                  </a:rPr>
                  <a:t>getChar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709227" y="1238243"/>
            <a:ext cx="572554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(&gt;&gt;=) :: IO a -&gt; (a -&gt;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 -&gt;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8794" y="5365743"/>
            <a:ext cx="4186413" cy="73353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spcBef>
                <a:spcPts val="24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echo :: IO ()</a:t>
            </a:r>
          </a:p>
          <a:p>
            <a:pPr>
              <a:spcBef>
                <a:spcPts val="24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echo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&gt;&gt;=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957262"/>
          </a:xfrm>
        </p:spPr>
        <p:txBody>
          <a:bodyPr/>
          <a:lstStyle/>
          <a:p>
            <a:r>
              <a:rPr lang="en-US" dirty="0" smtClean="0"/>
              <a:t>The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&gt;&gt;=</a:t>
            </a:r>
            <a:r>
              <a:rPr lang="en-US" dirty="0" smtClean="0"/>
              <a:t>)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3619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Operator is called </a:t>
            </a:r>
            <a:r>
              <a:rPr lang="en-US" dirty="0" smtClean="0">
                <a:solidFill>
                  <a:srgbClr val="FFFF00"/>
                </a:solidFill>
              </a:rPr>
              <a:t>bind </a:t>
            </a:r>
            <a:r>
              <a:rPr lang="en-US" dirty="0" smtClean="0"/>
              <a:t>because it </a:t>
            </a:r>
            <a:r>
              <a:rPr lang="en-US" i="1" dirty="0" smtClean="0"/>
              <a:t>binds </a:t>
            </a:r>
            <a:r>
              <a:rPr lang="en-US" dirty="0" smtClean="0"/>
              <a:t>the result of the left-hand action in the action on the right.</a:t>
            </a:r>
          </a:p>
          <a:p>
            <a:r>
              <a:rPr lang="en-US" dirty="0" smtClean="0"/>
              <a:t>Performing compound action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 &gt;&gt;= \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-&gt;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performs action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, to yield value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r</a:t>
            </a:r>
            <a:r>
              <a:rPr lang="en-US" dirty="0" smtClean="0"/>
              <a:t> </a:t>
            </a:r>
            <a:endParaRPr lang="en-US" dirty="0" smtClean="0">
              <a:solidFill>
                <a:srgbClr val="CEB966"/>
              </a:solidFill>
            </a:endParaRPr>
          </a:p>
          <a:p>
            <a:pPr lvl="1"/>
            <a:r>
              <a:rPr lang="en-US" dirty="0" smtClean="0"/>
              <a:t>applies function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\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-&gt;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rgbClr val="CEB966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r</a:t>
            </a:r>
            <a:endParaRPr lang="en-US" dirty="0" smtClean="0">
              <a:solidFill>
                <a:srgbClr val="CEB966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performs the resulting action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b{x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 &lt;-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r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}</a:t>
            </a:r>
          </a:p>
          <a:p>
            <a:pPr lvl="1"/>
            <a:r>
              <a:rPr lang="en-US" dirty="0" smtClean="0"/>
              <a:t>returns the resulting value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v</a:t>
            </a:r>
            <a:endParaRPr lang="en-US" dirty="0">
              <a:solidFill>
                <a:srgbClr val="CEB966"/>
              </a:solidFill>
              <a:latin typeface="Courier"/>
              <a:cs typeface="Courier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49400" y="4953000"/>
            <a:ext cx="5969000" cy="1409700"/>
            <a:chOff x="1549400" y="4953000"/>
            <a:chExt cx="5969000" cy="1409700"/>
          </a:xfrm>
        </p:grpSpPr>
        <p:sp>
          <p:nvSpPr>
            <p:cNvPr id="6" name="Rectangle 5"/>
            <p:cNvSpPr/>
            <p:nvPr/>
          </p:nvSpPr>
          <p:spPr>
            <a:xfrm>
              <a:off x="1707458" y="5009504"/>
              <a:ext cx="5206604" cy="1353196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1549400" y="4953000"/>
              <a:ext cx="5969000" cy="1188613"/>
              <a:chOff x="609600" y="1600200"/>
              <a:chExt cx="8153400" cy="1828800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5791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err="1" smtClean="0">
                    <a:solidFill>
                      <a:srgbClr val="000000"/>
                    </a:solidFill>
                    <a:latin typeface="Courier New" charset="0"/>
                  </a:rPr>
                  <a:t>b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7543800" y="2112963"/>
                <a:ext cx="685800" cy="498475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88" y="240"/>
                  </a:cxn>
                  <a:cxn ang="0">
                    <a:pos x="288" y="0"/>
                  </a:cxn>
                </a:cxnLst>
                <a:rect l="0" t="0" r="r" b="b"/>
                <a:pathLst>
                  <a:path w="288" h="240">
                    <a:moveTo>
                      <a:pt x="0" y="240"/>
                    </a:moveTo>
                    <a:lnTo>
                      <a:pt x="288" y="240"/>
                    </a:lnTo>
                    <a:lnTo>
                      <a:pt x="2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7543800" y="3027363"/>
                <a:ext cx="1219200" cy="304800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8077201" y="1600200"/>
                <a:ext cx="441461" cy="568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GB" b="1" dirty="0" err="1" smtClean="0">
                    <a:latin typeface="Courier New"/>
                    <a:cs typeface="Courier New"/>
                  </a:rPr>
                  <a:t>v</a:t>
                </a:r>
                <a:endParaRPr lang="en-GB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19200" y="2265363"/>
                <a:ext cx="1752600" cy="1163637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800" b="1" dirty="0" smtClean="0">
                    <a:solidFill>
                      <a:srgbClr val="000000"/>
                    </a:solidFill>
                    <a:latin typeface="Courier New" charset="0"/>
                  </a:rPr>
                  <a:t>a</a:t>
                </a:r>
                <a:endParaRPr lang="en-GB" sz="2800" b="1" dirty="0">
                  <a:solidFill>
                    <a:srgbClr val="000000"/>
                  </a:solidFill>
                  <a:latin typeface="Courier New" charset="0"/>
                </a:endParaRPr>
              </a:p>
            </p:txBody>
          </p:sp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>
                <a:off x="609600" y="3027363"/>
                <a:ext cx="609600" cy="3048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11"/>
              <p:cNvSpPr>
                <a:spLocks noChangeArrowheads="1"/>
              </p:cNvSpPr>
              <p:nvPr/>
            </p:nvSpPr>
            <p:spPr bwMode="auto">
              <a:xfrm>
                <a:off x="2971800" y="3027363"/>
                <a:ext cx="2819400" cy="304800"/>
              </a:xfrm>
              <a:prstGeom prst="rightArrow">
                <a:avLst>
                  <a:gd name="adj1" fmla="val 50000"/>
                  <a:gd name="adj2" fmla="val 231250"/>
                </a:avLst>
              </a:prstGeom>
              <a:solidFill>
                <a:srgbClr val="6585C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5368803" y="2153141"/>
                <a:ext cx="479790" cy="568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b="1" dirty="0" err="1" smtClean="0">
                    <a:latin typeface="Courier New" charset="0"/>
                  </a:rPr>
                  <a:t>x</a:t>
                </a:r>
                <a:endParaRPr lang="en-GB" b="1" dirty="0">
                  <a:latin typeface="Courier New" charset="0"/>
                </a:endParaRPr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3005138" y="2130425"/>
                <a:ext cx="2786062" cy="536575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398" y="291"/>
                  </a:cxn>
                  <a:cxn ang="0">
                    <a:pos x="398" y="0"/>
                  </a:cxn>
                  <a:cxn ang="0">
                    <a:pos x="1323" y="2"/>
                  </a:cxn>
                  <a:cxn ang="0">
                    <a:pos x="1323" y="338"/>
                  </a:cxn>
                  <a:cxn ang="0">
                    <a:pos x="1803" y="338"/>
                  </a:cxn>
                </a:cxnLst>
                <a:rect l="0" t="0" r="r" b="b"/>
                <a:pathLst>
                  <a:path w="1803" h="338">
                    <a:moveTo>
                      <a:pt x="0" y="291"/>
                    </a:moveTo>
                    <a:lnTo>
                      <a:pt x="398" y="291"/>
                    </a:lnTo>
                    <a:lnTo>
                      <a:pt x="398" y="0"/>
                    </a:lnTo>
                    <a:lnTo>
                      <a:pt x="1323" y="2"/>
                    </a:lnTo>
                    <a:lnTo>
                      <a:pt x="1323" y="338"/>
                    </a:lnTo>
                    <a:lnTo>
                      <a:pt x="1803" y="33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 flipH="1">
              <a:off x="4127500" y="5232401"/>
              <a:ext cx="40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err="1" smtClean="0">
                  <a:latin typeface="Courier New"/>
                  <a:cs typeface="Courier New"/>
                </a:rPr>
                <a:t>r</a:t>
              </a:r>
              <a:endParaRPr lang="en-GB" b="1" dirty="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Character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75560"/>
          </a:xfrm>
        </p:spPr>
        <p:txBody>
          <a:bodyPr/>
          <a:lstStyle/>
          <a:p>
            <a:r>
              <a:rPr lang="en-US" dirty="0" smtClean="0"/>
              <a:t>The parentheses are optional because lambda abstractions extend “as far to the right as possible.”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putChar</a:t>
            </a:r>
            <a:r>
              <a:rPr lang="en-US" dirty="0" smtClean="0">
                <a:solidFill>
                  <a:srgbClr val="CEB966"/>
                </a:solidFill>
              </a:rPr>
              <a:t> </a:t>
            </a:r>
            <a:r>
              <a:rPr lang="en-US" dirty="0" smtClean="0"/>
              <a:t>function returns unit, so there is no interesting value to pass on.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0" y="1612900"/>
            <a:ext cx="69850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	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 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(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\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</a:t>
            </a:r>
            <a:endParaRPr lang="en-GB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 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(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\() -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&gt;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GB" sz="2400" b="1" dirty="0">
                <a:solidFill>
                  <a:srgbClr val="FF0000"/>
                </a:solidFill>
                <a:latin typeface="Courier New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</a:t>
            </a:r>
            <a:r>
              <a:rPr lang="en-US" dirty="0" smtClean="0">
                <a:solidFill>
                  <a:srgbClr val="FFFF00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)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solidFill>
                  <a:srgbClr val="FFFF00"/>
                </a:solidFill>
              </a:rPr>
              <a:t>then</a:t>
            </a:r>
            <a:r>
              <a:rPr lang="en-US" dirty="0" smtClean="0"/>
              <a:t>” </a:t>
            </a:r>
            <a:r>
              <a:rPr lang="en-US" dirty="0" err="1" smtClean="0"/>
              <a:t>combinator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) does sequencing when there is no value to pass: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0600" y="2819400"/>
            <a:ext cx="7239000" cy="8951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(&gt;&gt;) :: IO a -&gt; IO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b</a:t>
            </a:r>
            <a:endParaRPr lang="en-GB" sz="2400" b="1" dirty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 = 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&gt;&gt;= (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\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_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 </a:t>
            </a: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4025900"/>
            <a:ext cx="69850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echoDup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	 &gt;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&gt;=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\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-&gt;</a:t>
            </a:r>
            <a:endParaRPr lang="en-GB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&gt;&gt;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       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endParaRPr lang="en-GB" sz="2400" b="1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5854700"/>
            <a:ext cx="6985000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echoTwice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ourier New" charset="0"/>
              </a:rPr>
              <a:t>:: IO ()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latin typeface="Courier New" charset="0"/>
              </a:rPr>
              <a:t>echoTwice</a:t>
            </a:r>
            <a:r>
              <a:rPr lang="en-GB" sz="2400" b="1" dirty="0" smtClean="0">
                <a:solidFill>
                  <a:schemeClr val="bg1"/>
                </a:solidFill>
                <a:latin typeface="Courier New" charset="0"/>
              </a:rPr>
              <a:t> = echo &gt;&gt; echo</a:t>
            </a:r>
            <a:endParaRPr lang="en-GB" sz="2400" b="1" dirty="0">
              <a:solidFill>
                <a:srgbClr val="FF0000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Two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7900"/>
            <a:ext cx="8229600" cy="2677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want to return </a:t>
            </a:r>
            <a:r>
              <a:rPr lang="en-US" b="1" dirty="0" smtClean="0">
                <a:solidFill>
                  <a:srgbClr val="CEB966"/>
                </a:solidFill>
                <a:latin typeface="Courier"/>
                <a:cs typeface="Courier"/>
              </a:rPr>
              <a:t>(c1,c2)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But,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(c1,c2) :: (Char, Char)</a:t>
            </a:r>
          </a:p>
          <a:p>
            <a:pPr lvl="1"/>
            <a:r>
              <a:rPr lang="en-US" dirty="0" smtClean="0"/>
              <a:t>And we need to return something of type          </a:t>
            </a:r>
            <a:r>
              <a:rPr lang="en-US" b="1" dirty="0" err="1" smtClean="0">
                <a:solidFill>
                  <a:srgbClr val="CEB966"/>
                </a:solidFill>
                <a:latin typeface="Courier"/>
                <a:cs typeface="Courier"/>
              </a:rPr>
              <a:t>IO(Char</a:t>
            </a:r>
            <a:r>
              <a:rPr lang="en-US" b="1" dirty="0" smtClean="0">
                <a:solidFill>
                  <a:srgbClr val="CEB966"/>
                </a:solidFill>
                <a:latin typeface="Courier"/>
                <a:cs typeface="Courier"/>
              </a:rPr>
              <a:t>, Char)</a:t>
            </a:r>
          </a:p>
          <a:p>
            <a:r>
              <a:rPr lang="en-US" dirty="0" smtClean="0"/>
              <a:t>We need to have some way to convert values of “plain” type into the I/O Monad.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1900" y="1701800"/>
            <a:ext cx="6629400" cy="141577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sz="3200" b="1" dirty="0" smtClean="0">
                <a:solidFill>
                  <a:srgbClr val="000000"/>
                </a:solidFill>
                <a:latin typeface="Courier New" charset="0"/>
              </a:rPr>
              <a:t>?</a:t>
            </a:r>
            <a:r>
              <a:rPr lang="en-GB" sz="3200" b="1" dirty="0">
                <a:solidFill>
                  <a:srgbClr val="000000"/>
                </a:solidFill>
                <a:latin typeface="Courier New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  <a:latin typeface="Courier New"/>
                <a:cs typeface="Courier New"/>
              </a:rPr>
              <a:t>return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action (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return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v</a:t>
            </a:r>
            <a:r>
              <a:rPr lang="en-US" dirty="0" smtClean="0"/>
              <a:t>) does no IO and immediately returns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491" y="2660643"/>
            <a:ext cx="310901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return :: a -&gt; IO a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3400" y="3365500"/>
            <a:ext cx="3657600" cy="1354138"/>
            <a:chOff x="2667000" y="5143500"/>
            <a:chExt cx="3657600" cy="135413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352800" y="5334000"/>
              <a:ext cx="1752600" cy="116363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  <a:latin typeface="Courier New" charset="0"/>
                </a:rPr>
                <a:t>return</a:t>
              </a: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2743200" y="6096000"/>
              <a:ext cx="3581400" cy="304800"/>
            </a:xfrm>
            <a:prstGeom prst="rightArrow">
              <a:avLst>
                <a:gd name="adj1" fmla="val 50000"/>
                <a:gd name="adj2" fmla="val 29375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667000" y="5143500"/>
              <a:ext cx="3048000" cy="495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1920" y="336"/>
                </a:cxn>
                <a:cxn ang="0">
                  <a:pos x="1920" y="0"/>
                </a:cxn>
              </a:cxnLst>
              <a:rect l="0" t="0" r="r" b="b"/>
              <a:pathLst>
                <a:path w="1920" h="336">
                  <a:moveTo>
                    <a:pt x="0" y="0"/>
                  </a:moveTo>
                  <a:lnTo>
                    <a:pt x="0" y="336"/>
                  </a:lnTo>
                  <a:lnTo>
                    <a:pt x="1920" y="336"/>
                  </a:lnTo>
                  <a:lnTo>
                    <a:pt x="192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57300" y="5245100"/>
            <a:ext cx="6629400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 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smtClean="0">
                <a:solidFill>
                  <a:srgbClr val="FF0000"/>
                </a:solidFill>
                <a:latin typeface="Courier New" charset="0"/>
              </a:rPr>
              <a:t>return (c1,c2)</a:t>
            </a:r>
            <a:endParaRPr lang="en-GB" sz="3200" b="1" dirty="0">
              <a:solidFill>
                <a:srgbClr val="FF0000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“do”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372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“do” notation adds syntactic sugar to make monadic code easier to read.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syntax designed to look imperative.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4203700"/>
            <a:ext cx="6629400" cy="16312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Do Notation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getTwoCharsDo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IO(Char,Char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getTwoCharsDo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do { 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c1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&lt;-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                    c2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&lt;-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  <a:tabLst>
                <a:tab pos="24765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charset="0"/>
              </a:rPr>
              <a:t>                     return (c1,c2)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}</a:t>
            </a:r>
            <a:endParaRPr lang="en-US" sz="2000" b="1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5700" y="2438400"/>
            <a:ext cx="6629400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charset="0"/>
              </a:rPr>
              <a:t>-- Plain Syntax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:: IO (</a:t>
            </a:r>
            <a:r>
              <a:rPr lang="en-GB" b="1" dirty="0" err="1">
                <a:solidFill>
                  <a:srgbClr val="000000"/>
                </a:solidFill>
                <a:latin typeface="Courier New" charset="0"/>
              </a:rPr>
              <a:t>Char,Char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)</a:t>
            </a: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getTwoChars</a:t>
            </a: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\c1 -&gt;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err="1" smtClean="0">
                <a:solidFill>
                  <a:srgbClr val="000000"/>
                </a:solidFill>
                <a:latin typeface="Courier New" charset="0"/>
              </a:rPr>
              <a:t>getChar</a:t>
            </a:r>
            <a:r>
              <a:rPr lang="en-GB" b="1" dirty="0">
                <a:solidFill>
                  <a:srgbClr val="000000"/>
                </a:solidFill>
                <a:latin typeface="Courier New" charset="0"/>
              </a:rPr>
              <a:t>	&gt;&gt;= \c2 -&gt;</a:t>
            </a:r>
            <a:endParaRPr lang="en-GB" b="1" dirty="0" smtClean="0">
              <a:solidFill>
                <a:srgbClr val="000000"/>
              </a:solidFill>
              <a:latin typeface="Courier New" charset="0"/>
            </a:endParaRPr>
          </a:p>
          <a:p>
            <a:pPr marL="290513" indent="-290513" algn="l">
              <a:buClr>
                <a:srgbClr val="FF3300"/>
              </a:buClr>
              <a:buFont typeface="Wingdings" charset="2"/>
              <a:buNone/>
              <a:tabLst>
                <a:tab pos="247650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Courier New" charset="0"/>
              </a:rPr>
              <a:t>              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return (c1,c2)</a:t>
            </a:r>
            <a:endParaRPr lang="en-GB" sz="32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Desugaring</a:t>
            </a:r>
            <a:r>
              <a:rPr lang="en-US" dirty="0" smtClean="0"/>
              <a:t> “do”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“do” notation </a:t>
            </a:r>
            <a:r>
              <a:rPr lang="en-US" i="1" dirty="0" smtClean="0"/>
              <a:t>only </a:t>
            </a:r>
            <a:r>
              <a:rPr lang="en-US" dirty="0" smtClean="0"/>
              <a:t>adds syntactic sugar: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39800" y="2286000"/>
            <a:ext cx="7467600" cy="2234458"/>
          </a:xfrm>
          <a:prstGeom prst="rect">
            <a:avLst/>
          </a:prstGeom>
          <a:solidFill>
            <a:srgbClr val="5F84D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x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&lt;-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 	= 	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&gt;&gt;= \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x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-&gt; do {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</a:t>
            </a: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	=	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&gt;&gt; do {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}</a:t>
            </a: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do { </a:t>
            </a:r>
            <a:r>
              <a:rPr lang="en-GB" sz="2400" dirty="0" err="1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}	=	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e</a:t>
            </a:r>
            <a:endParaRPr lang="en-GB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290513" indent="-290513" algn="l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857500" algn="l"/>
                <a:tab pos="3529013" algn="l"/>
              </a:tabLst>
            </a:pPr>
            <a:r>
              <a:rPr lang="en-GB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do {let </a:t>
            </a:r>
            <a:r>
              <a:rPr lang="en-GB" sz="24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ds</a:t>
            </a:r>
            <a:r>
              <a:rPr lang="en-GB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; </a:t>
            </a:r>
            <a:r>
              <a:rPr lang="en-GB" sz="24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}        =     let </a:t>
            </a:r>
            <a:r>
              <a:rPr lang="en-GB" sz="24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ds</a:t>
            </a:r>
            <a:r>
              <a:rPr lang="en-GB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 in do {</a:t>
            </a:r>
            <a:r>
              <a:rPr lang="en-GB" sz="24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es</a:t>
            </a:r>
            <a:r>
              <a:rPr lang="en-GB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} </a:t>
            </a:r>
            <a:endParaRPr lang="en-GB" sz="2400" b="1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003301" y="4876800"/>
            <a:ext cx="7226300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scope of variables bound in a generator is the rest of the “do” expression.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77901" y="5833507"/>
            <a:ext cx="7226300" cy="442674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last item in a “do” expression must be an expression.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Variations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equivalent: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30300" y="2374900"/>
            <a:ext cx="67056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{ x1 &lt;- p1; ...;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04900" y="4000500"/>
            <a:ext cx="23749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x1 &lt;- p1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...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17600" y="3175000"/>
            <a:ext cx="67056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do   x1 &lt;- p1; ...;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q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4483100" y="4216400"/>
            <a:ext cx="3314700" cy="1804749"/>
          </a:xfrm>
          <a:prstGeom prst="wedgeRoundRectCallout">
            <a:avLst>
              <a:gd name="adj1" fmla="val -78811"/>
              <a:gd name="adj2" fmla="val -39778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Chalkboard"/>
                <a:cs typeface="Chalkboard"/>
              </a:rPr>
              <a:t>If the semicolons are omitted, then the generators must line up.  The indentation replaces the punctuation.</a:t>
            </a:r>
            <a:endParaRPr lang="en-GB" sz="20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...and the Beast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to be </a:t>
            </a:r>
            <a:r>
              <a:rPr lang="en-US" i="1" dirty="0" smtClean="0"/>
              <a:t>useful </a:t>
            </a:r>
            <a:r>
              <a:rPr lang="en-US" dirty="0" smtClean="0"/>
              <a:t>as well as </a:t>
            </a:r>
            <a:r>
              <a:rPr lang="en-US" i="1" dirty="0" smtClean="0"/>
              <a:t>beautiful</a:t>
            </a:r>
            <a:r>
              <a:rPr lang="en-US" dirty="0" smtClean="0"/>
              <a:t>, a language must manage the “</a:t>
            </a:r>
            <a:r>
              <a:rPr lang="en-US" dirty="0" smtClean="0">
                <a:solidFill>
                  <a:srgbClr val="FFFF00"/>
                </a:solidFill>
              </a:rPr>
              <a:t>Awkward Squad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Input/Output</a:t>
            </a:r>
          </a:p>
          <a:p>
            <a:pPr lvl="1"/>
            <a:r>
              <a:rPr lang="en-US" dirty="0" smtClean="0"/>
              <a:t>Imperative update</a:t>
            </a:r>
          </a:p>
          <a:p>
            <a:pPr lvl="1"/>
            <a:r>
              <a:rPr lang="en-US" dirty="0" smtClean="0"/>
              <a:t>Error recovery                                        (</a:t>
            </a:r>
            <a:r>
              <a:rPr lang="en-US" dirty="0" err="1" smtClean="0"/>
              <a:t>eg</a:t>
            </a:r>
            <a:r>
              <a:rPr lang="en-US" dirty="0" smtClean="0"/>
              <a:t>, timing out, catching divide by zero, etc.)</a:t>
            </a:r>
          </a:p>
          <a:p>
            <a:pPr lvl="1"/>
            <a:r>
              <a:rPr lang="en-US" dirty="0" smtClean="0"/>
              <a:t>Foreign-language interfaces </a:t>
            </a:r>
          </a:p>
          <a:p>
            <a:pPr lvl="1"/>
            <a:r>
              <a:rPr lang="en-US" dirty="0" smtClean="0"/>
              <a:t>Concurrency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739901" y="5549900"/>
            <a:ext cx="5727700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whole point of a running a program is to affect the real world, an “update in place.”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getLine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function reads a line of input: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7900" y="2387600"/>
            <a:ext cx="7823200" cy="267765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IO [Char]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if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== '\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' then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return []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else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getLine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  return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c:cs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}}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117600" y="5588000"/>
            <a:ext cx="7454900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rgbClr val="5F8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Note the “regular” code mixed with the monadic operations and the nested “do” expression.</a:t>
            </a:r>
            <a:endParaRPr lang="en-US" sz="24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7740650" y="3557527"/>
            <a:ext cx="692150" cy="11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85000" y="3558048"/>
            <a:ext cx="800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85000" y="3490656"/>
            <a:ext cx="3238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772400" y="3769852"/>
            <a:ext cx="660400" cy="10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85000" y="3769852"/>
            <a:ext cx="8064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Analogy: Monad as Assembly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13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action in the IO monad is a possible stage in an assembly line.</a:t>
            </a:r>
          </a:p>
          <a:p>
            <a:r>
              <a:rPr lang="en-US" dirty="0" smtClean="0"/>
              <a:t>For an action with type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a</a:t>
            </a:r>
            <a:r>
              <a:rPr lang="en-US" dirty="0" smtClean="0"/>
              <a:t>, the type</a:t>
            </a:r>
          </a:p>
          <a:p>
            <a:pPr lvl="1"/>
            <a:r>
              <a:rPr lang="en-US" dirty="0" smtClean="0"/>
              <a:t>tags the action as suitable for the IO assembly line via the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</a:t>
            </a:r>
            <a:r>
              <a:rPr lang="en-US" dirty="0" smtClean="0"/>
              <a:t> type constructor.</a:t>
            </a:r>
          </a:p>
          <a:p>
            <a:pPr lvl="1"/>
            <a:r>
              <a:rPr lang="en-US" dirty="0" smtClean="0"/>
              <a:t>indicates that the kind of thing being passed to the next stage in the assembly line has type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bind </a:t>
            </a:r>
            <a:r>
              <a:rPr lang="en-US" dirty="0" smtClean="0"/>
              <a:t>operator “snaps” two stages                         s1 and s2 together to build a compound stage. 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return </a:t>
            </a:r>
            <a:r>
              <a:rPr lang="en-US" dirty="0" smtClean="0"/>
              <a:t>operator converts a pure value into a stage in the assembly line. </a:t>
            </a:r>
          </a:p>
          <a:p>
            <a:r>
              <a:rPr lang="en-US" dirty="0" smtClean="0"/>
              <a:t>The assembly line </a:t>
            </a:r>
            <a:r>
              <a:rPr lang="en-US" i="1" dirty="0" smtClean="0">
                <a:solidFill>
                  <a:srgbClr val="FFFF00"/>
                </a:solidFill>
              </a:rPr>
              <a:t>does nothing</a:t>
            </a:r>
            <a:r>
              <a:rPr lang="en-US" dirty="0" smtClean="0"/>
              <a:t> until it is turned on.</a:t>
            </a:r>
          </a:p>
          <a:p>
            <a:r>
              <a:rPr lang="en-US" dirty="0" smtClean="0"/>
              <a:t>The only safe way to “run” an IO assembly is to execute the program, either using </a:t>
            </a:r>
            <a:r>
              <a:rPr lang="en-US" dirty="0" err="1" smtClean="0"/>
              <a:t>ghci</a:t>
            </a:r>
            <a:r>
              <a:rPr lang="en-US" dirty="0" smtClean="0"/>
              <a:t> or running an executable.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102600" y="1282700"/>
            <a:ext cx="660400" cy="596900"/>
            <a:chOff x="4648200" y="1828800"/>
            <a:chExt cx="965200" cy="787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648200" y="2082800"/>
              <a:ext cx="965200" cy="14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8200" y="1993900"/>
              <a:ext cx="5588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648200" y="2362200"/>
              <a:ext cx="965200" cy="14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Snip Single Corner Rectangle 5"/>
            <p:cNvSpPr/>
            <p:nvPr/>
          </p:nvSpPr>
          <p:spPr>
            <a:xfrm>
              <a:off x="4826000" y="1828800"/>
              <a:ext cx="558800" cy="787400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11" name="Snip Single Corner Rectangle 10"/>
          <p:cNvSpPr/>
          <p:nvPr/>
        </p:nvSpPr>
        <p:spPr>
          <a:xfrm>
            <a:off x="7106653" y="3365500"/>
            <a:ext cx="382337" cy="5969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7894053" y="3365500"/>
            <a:ext cx="382337" cy="5969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241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Running the program turns on the IO assembly line.  </a:t>
            </a:r>
          </a:p>
          <a:p>
            <a:r>
              <a:rPr lang="en-US" dirty="0" smtClean="0"/>
              <a:t>The assembly line gets “the world” as its input and delivers a result and a modified world.</a:t>
            </a:r>
          </a:p>
          <a:p>
            <a:r>
              <a:rPr lang="en-US" dirty="0" smtClean="0"/>
              <a:t>The types guarantee that the world flows in a single thread through the assembly line.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r>
              <a:rPr lang="en-US" dirty="0" smtClean="0"/>
              <a:t>Powering the Assembly Line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943100" y="3797300"/>
            <a:ext cx="5740400" cy="2616200"/>
            <a:chOff x="1930400" y="2679700"/>
            <a:chExt cx="5740400" cy="2616200"/>
          </a:xfrm>
        </p:grpSpPr>
        <p:grpSp>
          <p:nvGrpSpPr>
            <p:cNvPr id="62" name="Group 61"/>
            <p:cNvGrpSpPr/>
            <p:nvPr/>
          </p:nvGrpSpPr>
          <p:grpSpPr>
            <a:xfrm>
              <a:off x="1930400" y="2679700"/>
              <a:ext cx="5740400" cy="2616200"/>
              <a:chOff x="1930400" y="2679700"/>
              <a:chExt cx="5740400" cy="26162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30400" y="2679700"/>
                <a:ext cx="5740400" cy="2616200"/>
              </a:xfrm>
              <a:prstGeom prst="roundRect">
                <a:avLst/>
              </a:prstGeom>
              <a:solidFill>
                <a:srgbClr val="6585C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halkboard"/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403600" y="4104067"/>
                <a:ext cx="717550" cy="1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4724400" y="4419600"/>
              <a:ext cx="1485900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686300" y="4152900"/>
              <a:ext cx="1130300" cy="1270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99000" y="4064000"/>
              <a:ext cx="3302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2381250" y="3435576"/>
              <a:ext cx="962907" cy="1238024"/>
            </a:xfrm>
            <a:prstGeom prst="rect">
              <a:avLst/>
            </a:prstGeom>
          </p:spPr>
        </p:pic>
        <p:grpSp>
          <p:nvGrpSpPr>
            <p:cNvPr id="64" name="Group 63"/>
            <p:cNvGrpSpPr/>
            <p:nvPr/>
          </p:nvGrpSpPr>
          <p:grpSpPr>
            <a:xfrm>
              <a:off x="3949700" y="3568700"/>
              <a:ext cx="1130300" cy="1003300"/>
              <a:chOff x="3949700" y="3568700"/>
              <a:chExt cx="1130300" cy="1003300"/>
            </a:xfrm>
          </p:grpSpPr>
          <p:sp>
            <p:nvSpPr>
              <p:cNvPr id="39" name="Snip Single Corner Rectangle 38"/>
              <p:cNvSpPr/>
              <p:nvPr/>
            </p:nvSpPr>
            <p:spPr>
              <a:xfrm>
                <a:off x="4127500" y="35687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3949700" y="4102100"/>
                <a:ext cx="685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Snip Single Corner Rectangle 24"/>
              <p:cNvSpPr/>
              <p:nvPr/>
            </p:nvSpPr>
            <p:spPr>
              <a:xfrm>
                <a:off x="4241800" y="36322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46" name="Snip Single Corner Rectangle 45"/>
              <p:cNvSpPr/>
              <p:nvPr/>
            </p:nvSpPr>
            <p:spPr>
              <a:xfrm>
                <a:off x="4394200" y="37084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47" name="Snip Single Corner Rectangle 46"/>
              <p:cNvSpPr/>
              <p:nvPr/>
            </p:nvSpPr>
            <p:spPr>
              <a:xfrm>
                <a:off x="4521200" y="3784600"/>
                <a:ext cx="558800" cy="787400"/>
              </a:xfrm>
              <a:prstGeom prst="snip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Comic Sans MS" pitchFamily="66" charset="0"/>
                </a:endParaRPr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6369050" y="4045176"/>
              <a:ext cx="962907" cy="1238024"/>
            </a:xfrm>
            <a:prstGeom prst="rect">
              <a:avLst/>
            </a:prstGeom>
          </p:spPr>
        </p:pic>
        <p:cxnSp>
          <p:nvCxnSpPr>
            <p:cNvPr id="53" name="Elbow Connector 52"/>
            <p:cNvCxnSpPr/>
            <p:nvPr/>
          </p:nvCxnSpPr>
          <p:spPr>
            <a:xfrm flipV="1">
              <a:off x="5626100" y="3721100"/>
              <a:ext cx="723900" cy="444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489700" y="3505200"/>
              <a:ext cx="82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Result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43100" y="2857500"/>
              <a:ext cx="2854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halkboard"/>
                  <a:cs typeface="Chalkboard"/>
                </a:rPr>
                <a:t>ghci</a:t>
              </a:r>
              <a:r>
                <a:rPr lang="en-US" dirty="0" smtClean="0">
                  <a:latin typeface="Chalkboard"/>
                  <a:cs typeface="Chalkboard"/>
                </a:rPr>
                <a:t> or compiled program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Snip Single Corner Rectangle 33"/>
            <p:cNvSpPr/>
            <p:nvPr/>
          </p:nvSpPr>
          <p:spPr>
            <a:xfrm>
              <a:off x="4648200" y="3898900"/>
              <a:ext cx="558800" cy="787400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type (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IO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t</a:t>
            </a:r>
            <a:r>
              <a:rPr lang="en-US" dirty="0" smtClean="0"/>
              <a:t>) are first class, so we can define our own control structures.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use: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39800" y="2717800"/>
            <a:ext cx="7823200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forever :: IO ()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forever a = a &gt;&gt; forever a</a:t>
            </a:r>
          </a:p>
          <a:p>
            <a:pPr marL="290513" indent="-290513">
              <a:buClr>
                <a:srgbClr val="FF3300"/>
              </a:buClr>
            </a:pP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-&gt; IO ()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0 a = return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= a &gt;&gt;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(n-1) 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39800" y="5930900"/>
            <a:ext cx="78232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Main&gt;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repeatN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5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'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type (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IO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t</a:t>
            </a:r>
            <a:r>
              <a:rPr lang="en-US" dirty="0" smtClean="0"/>
              <a:t>) are first class, so we can define our own control structures.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Example use: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2844800"/>
            <a:ext cx="7823200" cy="1200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 :: [a] -&gt; (a -&gt; IO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 []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fa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 return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x:xs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fa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fa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&gt;&gt;  for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fa</a:t>
            </a:r>
            <a:endParaRPr lang="en-US" sz="24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4953000"/>
            <a:ext cx="78232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Main&gt; for [1..10] (\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(show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7"/>
            <a:endParaRPr lang="en-US" dirty="0" smtClean="0"/>
          </a:p>
          <a:p>
            <a:pPr lvl="7"/>
            <a:endParaRPr lang="en-US" dirty="0" smtClean="0"/>
          </a:p>
          <a:p>
            <a:r>
              <a:rPr lang="en-US" dirty="0" smtClean="0"/>
              <a:t>Example use: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1700" y="2730500"/>
            <a:ext cx="7823200" cy="193899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:: [IO a] -&gt; IO [a]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[] = return []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sequence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a:as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= do {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&lt;- a;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&lt;- sequence as;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                    return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r:rs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) 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27100" y="5461000"/>
            <a:ext cx="79883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Main&gt; sequence [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]</a:t>
            </a: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 flipH="1">
            <a:off x="1346200" y="1409700"/>
            <a:ext cx="1765300" cy="838200"/>
          </a:xfrm>
          <a:prstGeom prst="wedgeRoundRectCallout">
            <a:avLst>
              <a:gd name="adj1" fmla="val -75808"/>
              <a:gd name="adj2" fmla="val 105681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Chalkboard"/>
                <a:cs typeface="Chalkboard"/>
              </a:rPr>
              <a:t>A list of IO actions.</a:t>
            </a:r>
            <a:endParaRPr lang="en-GB" sz="24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6007100" y="1244600"/>
            <a:ext cx="2578100" cy="838200"/>
          </a:xfrm>
          <a:prstGeom prst="wedgeRoundRectCallout">
            <a:avLst>
              <a:gd name="adj1" fmla="val -66933"/>
              <a:gd name="adj2" fmla="val 129923"/>
              <a:gd name="adj3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Chalkboard"/>
                <a:cs typeface="Chalkboard"/>
              </a:rPr>
              <a:t>An IO action returning a list.</a:t>
            </a:r>
            <a:endParaRPr lang="en-GB" sz="24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Class Actions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977900" y="1816100"/>
            <a:ext cx="7289799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3200" dirty="0" smtClean="0">
                <a:solidFill>
                  <a:srgbClr val="FFFF00"/>
                </a:solidFill>
                <a:latin typeface="Chalkboard"/>
              </a:rPr>
              <a:t>Slogan</a:t>
            </a:r>
            <a:r>
              <a:rPr lang="en-GB" sz="3200" dirty="0" smtClean="0">
                <a:solidFill>
                  <a:schemeClr val="bg1"/>
                </a:solidFill>
                <a:latin typeface="Chalkboard"/>
              </a:rPr>
              <a:t>: First-class actions let programmers write application-specific control structures.</a:t>
            </a:r>
            <a:endParaRPr lang="en-GB" sz="32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Provides Access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r>
              <a:rPr lang="en-US" dirty="0" smtClean="0"/>
              <a:t>The IO Monad provides a large collection of operations for interacting with the “World.”</a:t>
            </a:r>
          </a:p>
          <a:p>
            <a:r>
              <a:rPr lang="en-US" dirty="0" smtClean="0"/>
              <a:t>For example, it provides a direct analogy to the Standard C library functions for files: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2650" y="3721100"/>
            <a:ext cx="79121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openFile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:: String -&gt; </a:t>
            </a: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IOMode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IO Handle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hPutStr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:: Handle -&gt; String -&gt; IO 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hGetLine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:: Handle -&gt; IO String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hClose</a:t>
            </a:r>
            <a:r>
              <a:rPr lang="en-US" sz="2400" b="1" dirty="0" smtClean="0">
                <a:solidFill>
                  <a:schemeClr val="bg1"/>
                </a:solidFill>
                <a:latin typeface="Courier New"/>
                <a:cs typeface="Courier New"/>
              </a:rPr>
              <a:t>   :: Handle -&gt; IO ()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0080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369300" cy="5588000"/>
          </a:xfrm>
        </p:spPr>
        <p:txBody>
          <a:bodyPr/>
          <a:lstStyle/>
          <a:p>
            <a:r>
              <a:rPr lang="en-US" dirty="0" smtClean="0"/>
              <a:t>The IO operations let us write programs that do I/O in a strictly sequential, imperative fashion.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Idea</a:t>
            </a:r>
            <a:r>
              <a:rPr lang="en-US" dirty="0" smtClean="0"/>
              <a:t>: We can leverage the sequential nature of the IO monad to do other imperative things!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value of type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IORef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 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/>
              <a:t>a reference to a mutable cell holding a value of type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3950" y="3721100"/>
            <a:ext cx="68961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data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  </a:t>
            </a:r>
            <a:r>
              <a:rPr lang="en-US" sz="2400" b="1" dirty="0" smtClean="0">
                <a:solidFill>
                  <a:srgbClr val="FF0000"/>
                </a:solidFill>
                <a:latin typeface="Courier New" charset="0"/>
              </a:rPr>
              <a:t>-- Abstract type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 :: a -&gt; IO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-&gt; IO a</a:t>
            </a:r>
          </a:p>
          <a:p>
            <a:pPr marL="290513" indent="-290513">
              <a:buClr>
                <a:srgbClr val="FF3300"/>
              </a:buClr>
            </a:pP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4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400" b="1" dirty="0" smtClean="0">
                <a:solidFill>
                  <a:schemeClr val="bg1"/>
                </a:solidFill>
                <a:latin typeface="Courier New" charset="0"/>
              </a:rPr>
              <a:t> a -&gt; a -&gt; IO ()</a:t>
            </a:r>
          </a:p>
        </p:txBody>
      </p:sp>
      <p:pic>
        <p:nvPicPr>
          <p:cNvPr id="5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0700" y="1684020"/>
            <a:ext cx="742620" cy="100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Example Using References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939800" y="5753100"/>
            <a:ext cx="7289799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But this is terrible!  Contrast with: sum [1..n].  Claims to need side effects, but doesn’t really.</a:t>
            </a:r>
            <a:endParaRPr lang="en-GB" sz="24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266885"/>
            <a:ext cx="7531100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import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Data.IORef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import reference functions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Compute the sum of the first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 integers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1 }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where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loop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|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| otherwise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(i+1)}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/>
          <a:lstStyle/>
          <a:p>
            <a:r>
              <a:rPr lang="en-US" dirty="0" smtClean="0"/>
              <a:t>The Direct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44600"/>
            <a:ext cx="8750300" cy="5384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Do everything the “usual way”: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I/O </a:t>
            </a:r>
            <a:r>
              <a:rPr lang="en-US" dirty="0" smtClean="0"/>
              <a:t>via “functions” with side effects:</a:t>
            </a:r>
          </a:p>
          <a:p>
            <a:pPr lvl="1"/>
            <a:endParaRPr lang="en-US" dirty="0" smtClean="0"/>
          </a:p>
          <a:p>
            <a:pPr lvl="7"/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Imperative operations </a:t>
            </a:r>
            <a:r>
              <a:rPr lang="en-US" dirty="0" smtClean="0"/>
              <a:t>via assignable reference cells: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Error recovery </a:t>
            </a:r>
            <a:r>
              <a:rPr lang="en-US" dirty="0" smtClean="0"/>
              <a:t>via exceptions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Foreign language procedures </a:t>
            </a:r>
            <a:r>
              <a:rPr lang="en-US" dirty="0" smtClean="0"/>
              <a:t>mapped to “functions”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Concurrency</a:t>
            </a:r>
            <a:r>
              <a:rPr lang="en-US" dirty="0" smtClean="0"/>
              <a:t> via operating system threads</a:t>
            </a:r>
          </a:p>
          <a:p>
            <a:r>
              <a:rPr lang="en-US" dirty="0" smtClean="0"/>
              <a:t>Ok </a:t>
            </a:r>
            <a:r>
              <a:rPr lang="en-US" i="1" dirty="0" smtClean="0"/>
              <a:t>if evaluation order is baked into the language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331" y="2279643"/>
            <a:ext cx="403249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3816" y="3448043"/>
            <a:ext cx="6356369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ref 0;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:= !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f(z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!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 What is the value of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 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Example Using References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1266885"/>
            <a:ext cx="7531100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import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Data.IORef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import reference functions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Compute the sum of the first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 integers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count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1 }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where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loop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|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| otherwise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loop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(i+1)}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39800" y="5753100"/>
            <a:ext cx="7289799" cy="91940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Just because you </a:t>
            </a:r>
            <a:r>
              <a:rPr lang="en-GB" sz="2400" i="1" dirty="0" smtClean="0">
                <a:solidFill>
                  <a:srgbClr val="FFFF00"/>
                </a:solidFill>
                <a:latin typeface="Chalkboard"/>
              </a:rPr>
              <a:t>can </a:t>
            </a:r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write C code in Haskell, doesn’t mean you </a:t>
            </a:r>
            <a:r>
              <a:rPr lang="en-GB" sz="2400" i="1" dirty="0" smtClean="0">
                <a:solidFill>
                  <a:srgbClr val="FFFF00"/>
                </a:solidFill>
                <a:latin typeface="Chalkboard"/>
              </a:rPr>
              <a:t>should</a:t>
            </a:r>
            <a:r>
              <a:rPr lang="en-GB" sz="2400" dirty="0" smtClean="0">
                <a:solidFill>
                  <a:srgbClr val="000000"/>
                </a:solidFill>
                <a:latin typeface="Chalkboard"/>
              </a:rPr>
              <a:t>!</a:t>
            </a:r>
            <a:endParaRPr lang="en-GB" sz="2400" dirty="0">
              <a:solidFill>
                <a:srgbClr val="00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 dirty="0" smtClean="0"/>
              <a:t>A Second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35600"/>
          </a:xfrm>
        </p:spPr>
        <p:txBody>
          <a:bodyPr/>
          <a:lstStyle/>
          <a:p>
            <a:r>
              <a:rPr lang="en-US" dirty="0" smtClean="0"/>
              <a:t>Track the number of chars written to a file.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 it makes sense to use a reference.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36650" y="1888272"/>
            <a:ext cx="6896100" cy="40934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type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(Handle,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String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IOMode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fn mode = do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openFile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fn mode;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0;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return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h,v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           }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HandleC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-&gt; String -&gt; IO()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h,r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do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{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&lt;-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v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+ length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hPutStr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dirty="0" smtClean="0"/>
              <a:t>The IO Monad as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77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operations return an IO action, but only bind (&gt;&gt;=) takes one as an argument. </a:t>
            </a:r>
          </a:p>
          <a:p>
            <a:r>
              <a:rPr lang="en-US" dirty="0" smtClean="0"/>
              <a:t>Bind is the only operation that combines IO actions, which forces </a:t>
            </a:r>
            <a:r>
              <a:rPr lang="en-US" dirty="0" err="1" smtClean="0"/>
              <a:t>sequentiality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Within the program, there is no way out!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7100" y="1152585"/>
            <a:ext cx="7531100" cy="34163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return :: 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(&gt;&gt;=) ::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 -&gt; (a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)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getChar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Char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Char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()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characters ...</a:t>
            </a: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openFile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[Char] -&gt; 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IOMode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Handle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files ...</a:t>
            </a:r>
          </a:p>
          <a:p>
            <a:pPr marL="290513" indent="-290513">
              <a:buClr>
                <a:srgbClr val="FF3300"/>
              </a:buClr>
            </a:pPr>
            <a:endParaRPr lang="en-US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:: a -&gt;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IO 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 a)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... more operations on references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855662"/>
          </a:xfrm>
        </p:spPr>
        <p:txBody>
          <a:bodyPr/>
          <a:lstStyle/>
          <a:p>
            <a:r>
              <a:rPr lang="en-US" dirty="0" smtClean="0"/>
              <a:t>Irksome Restriction?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51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you wanted to read a configuration file at the beginning of your program: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problem is that </a:t>
            </a:r>
            <a:r>
              <a:rPr lang="en-US" dirty="0" err="1" smtClean="0"/>
              <a:t>readFile</a:t>
            </a:r>
            <a:r>
              <a:rPr lang="en-US" dirty="0" smtClean="0"/>
              <a:t> returns an         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String</a:t>
            </a:r>
            <a:r>
              <a:rPr lang="en-US" dirty="0" smtClean="0"/>
              <a:t>, </a:t>
            </a:r>
            <a:r>
              <a:rPr lang="en-US" i="1" dirty="0" smtClean="0"/>
              <a:t>not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String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Option 1</a:t>
            </a:r>
            <a:r>
              <a:rPr lang="en-US" dirty="0" smtClean="0"/>
              <a:t>: Write entire program in IO monad.    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then we lose the simplicity of pure code.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Option 2</a:t>
            </a:r>
            <a:r>
              <a:rPr lang="en-US" dirty="0" smtClean="0"/>
              <a:t>: Escape from the IO Monad using a function from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IO String </a:t>
            </a:r>
            <a:r>
              <a:rPr lang="en-US" dirty="0" smtClean="0"/>
              <a:t>-&gt;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String</a:t>
            </a:r>
            <a:r>
              <a:rPr lang="en-US" dirty="0" smtClean="0"/>
              <a:t>.          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/>
              <a:t>this is the very thing that is disallowed!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50900" y="1965385"/>
            <a:ext cx="7912100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[String]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lines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readFile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"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")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-- WRONG!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useOptimisation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useOptimisation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"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optimise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 ‘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elem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‘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/>
          <a:lstStyle/>
          <a:p>
            <a:r>
              <a:rPr lang="en-US" dirty="0" smtClean="0"/>
              <a:t>Taking off the Safety Helmet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Reading a file is an I/O action, so in general it matters </a:t>
            </a:r>
            <a:r>
              <a:rPr lang="en-US" i="1" dirty="0" smtClean="0"/>
              <a:t>when </a:t>
            </a:r>
            <a:r>
              <a:rPr lang="en-US" dirty="0" smtClean="0"/>
              <a:t>we read the file relative to the other actions in the program. </a:t>
            </a:r>
          </a:p>
          <a:p>
            <a:r>
              <a:rPr lang="en-US" dirty="0" smtClean="0"/>
              <a:t>In this case, however, we are confident the configuration file </a:t>
            </a:r>
            <a:r>
              <a:rPr lang="en-US" dirty="0" smtClean="0">
                <a:solidFill>
                  <a:srgbClr val="FFFF00"/>
                </a:solidFill>
              </a:rPr>
              <a:t>will not change </a:t>
            </a:r>
            <a:r>
              <a:rPr lang="en-US" dirty="0" smtClean="0"/>
              <a:t>during the program, so it doesn’t really matter when we read it.  </a:t>
            </a:r>
          </a:p>
          <a:p>
            <a:r>
              <a:rPr lang="en-US" dirty="0" smtClean="0"/>
              <a:t>This situation arises sufficiently often that Haskell implementations offer one last </a:t>
            </a:r>
            <a:r>
              <a:rPr lang="en-US" dirty="0" smtClean="0">
                <a:solidFill>
                  <a:srgbClr val="FF0000"/>
                </a:solidFill>
              </a:rPr>
              <a:t>unsafe </a:t>
            </a:r>
            <a:r>
              <a:rPr lang="en-US" dirty="0" smtClean="0"/>
              <a:t>I/O primitive: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unsafePerformIO</a:t>
            </a:r>
            <a:r>
              <a:rPr lang="en-US" dirty="0" smtClean="0"/>
              <a:t>. </a:t>
            </a:r>
            <a:endParaRPr lang="en-US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4000" y="5889685"/>
            <a:ext cx="8661400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unsafePerformIO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IO a -&gt; a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[String] </a:t>
            </a:r>
          </a:p>
          <a:p>
            <a:pPr marL="290513" indent="-290513">
              <a:buClr>
                <a:srgbClr val="FF3300"/>
              </a:buClr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configFileContents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lines(unsafePerformIO(readFile"config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endParaRPr lang="en-US" dirty="0">
              <a:solidFill>
                <a:srgbClr val="FFFF00"/>
              </a:solidFill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4140200"/>
            <a:ext cx="8229600" cy="24511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operator has a deliberately long name to discourage its use.</a:t>
            </a:r>
          </a:p>
          <a:p>
            <a:r>
              <a:rPr lang="en-US" dirty="0" smtClean="0"/>
              <a:t>Its use comes with a </a:t>
            </a:r>
            <a:r>
              <a:rPr lang="en-US" dirty="0" smtClean="0">
                <a:solidFill>
                  <a:srgbClr val="FFFF00"/>
                </a:solidFill>
              </a:rPr>
              <a:t>proof obligation</a:t>
            </a:r>
            <a:r>
              <a:rPr lang="en-US" dirty="0" smtClean="0"/>
              <a:t>: a promise to the compiler that the timing of this operation relative to all other operations doesn’t matter.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5191" y="1492243"/>
            <a:ext cx="449423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spcBef>
                <a:spcPct val="60000"/>
              </a:spcBef>
              <a:buClr>
                <a:srgbClr val="FF3300"/>
              </a:buClr>
            </a:pP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:: IO a -&gt; a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49500" y="1981200"/>
            <a:ext cx="5796933" cy="1651000"/>
            <a:chOff x="2235200" y="4711700"/>
            <a:chExt cx="5796933" cy="1651000"/>
          </a:xfrm>
        </p:grpSpPr>
        <p:sp>
          <p:nvSpPr>
            <p:cNvPr id="6" name="Rectangle 5"/>
            <p:cNvSpPr/>
            <p:nvPr/>
          </p:nvSpPr>
          <p:spPr>
            <a:xfrm>
              <a:off x="2235200" y="5009504"/>
              <a:ext cx="4678862" cy="1353196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alkboard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5283200" y="5044966"/>
              <a:ext cx="2222500" cy="32398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88" y="240"/>
                </a:cxn>
                <a:cxn ang="0">
                  <a:pos x="288" y="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7016335" y="4711700"/>
              <a:ext cx="1015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Result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989582" y="5258317"/>
              <a:ext cx="1283056" cy="75629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2800" b="1" dirty="0" smtClean="0">
                  <a:solidFill>
                    <a:srgbClr val="000000"/>
                  </a:solidFill>
                  <a:latin typeface="Courier New" charset="0"/>
                </a:rPr>
                <a:t>act</a:t>
              </a:r>
              <a:endParaRPr lang="en-GB" sz="2800" b="1" dirty="0">
                <a:solidFill>
                  <a:srgbClr val="000000"/>
                </a:solidFill>
                <a:latin typeface="Courier New" charset="0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3492502" y="5804373"/>
              <a:ext cx="446280" cy="19810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2362201" y="5575300"/>
              <a:ext cx="11049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Invent</a:t>
              </a:r>
            </a:p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World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5753101" y="5562600"/>
              <a:ext cx="1168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Discard</a:t>
              </a:r>
            </a:p>
            <a:p>
              <a:pPr algn="l"/>
              <a:r>
                <a:rPr lang="en-GB" b="1" dirty="0" smtClean="0">
                  <a:latin typeface="Courier New"/>
                  <a:cs typeface="Courier New"/>
                </a:rPr>
                <a:t>World</a:t>
              </a:r>
              <a:endParaRPr lang="en-GB" b="1" dirty="0">
                <a:latin typeface="Courier New"/>
                <a:cs typeface="Courier New"/>
              </a:endParaRP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95902" y="5791673"/>
              <a:ext cx="446280" cy="19810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585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its name suggests,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r>
              <a:rPr lang="en-US" b="1" dirty="0" smtClean="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breaks the soundness of the type system.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claims that Haskell is type safe only apply to programs that don’t use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unsafePerformIO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 examples are what caused difficulties in integrating references with </a:t>
            </a:r>
            <a:r>
              <a:rPr lang="en-US" dirty="0" err="1" smtClean="0"/>
              <a:t>Hindley</a:t>
            </a:r>
            <a:r>
              <a:rPr lang="en-US" dirty="0" smtClean="0"/>
              <a:t>/Milner type inference in ML.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7100" y="1990785"/>
            <a:ext cx="7531100" cy="193899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</a:rPr>
              <a:t>-- This is bad!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newIORef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(error "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urk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"))  </a:t>
            </a:r>
          </a:p>
          <a:p>
            <a:pPr marL="290513" indent="-290513">
              <a:buClr>
                <a:srgbClr val="FF3300"/>
              </a:buClr>
            </a:pP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cast :: a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b</a:t>
            </a:r>
            <a:endParaRPr lang="en-US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cast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unsafePerformIO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(do {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writeIORef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marL="290513" indent="-290513">
              <a:buClr>
                <a:srgbClr val="FF3300"/>
              </a:buClr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       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readIORef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     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5575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GHC uses world-passing semantics for the IO monad:      </a:t>
            </a:r>
          </a:p>
          <a:p>
            <a:endParaRPr lang="en-US" dirty="0" smtClean="0"/>
          </a:p>
          <a:p>
            <a:r>
              <a:rPr lang="en-US" dirty="0" smtClean="0"/>
              <a:t>It represents the “world” by an un-forgeable token of type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World</a:t>
            </a:r>
            <a:r>
              <a:rPr lang="en-US" dirty="0" smtClean="0"/>
              <a:t>, and implements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bind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return</a:t>
            </a:r>
            <a:r>
              <a:rPr lang="en-US" b="1" dirty="0" smtClean="0">
                <a:solidFill>
                  <a:srgbClr val="CEB966"/>
                </a:solidFill>
                <a:cs typeface="Chalkboard"/>
              </a:rPr>
              <a:t> </a:t>
            </a:r>
            <a:r>
              <a:rPr lang="en-US" dirty="0" smtClean="0"/>
              <a:t>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this form, the compiler can do its normal optimizations.  The dependence on the world ensures the resulting code will still be single-threaded.</a:t>
            </a:r>
          </a:p>
          <a:p>
            <a:r>
              <a:rPr lang="en-US" dirty="0" smtClean="0"/>
              <a:t>The code generator then converts the code to modify the world “in-place.”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1267" y="15938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IO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World -&gt;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World)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161" y="2863843"/>
            <a:ext cx="7264679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return :: a -&gt; IO a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return a = \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a,w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(&gt;&gt;=) :: IO a -&gt; (a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IO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(&gt;&gt;=)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= \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case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of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r,w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’)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k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w</a:t>
            </a:r>
            <a:r>
              <a:rPr lang="en-US" sz="2000" b="1" dirty="0" smtClean="0">
                <a:solidFill>
                  <a:schemeClr val="bg1"/>
                </a:solidFill>
                <a:latin typeface="Courier New"/>
                <a:cs typeface="Courier New"/>
              </a:rPr>
              <a:t>’ </a:t>
            </a:r>
            <a:endParaRPr lang="en-GB" sz="2000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the IO Monad a Monad?</a:t>
            </a:r>
          </a:p>
          <a:p>
            <a:r>
              <a:rPr lang="en-US" dirty="0" smtClean="0"/>
              <a:t>A monad consists of:</a:t>
            </a:r>
          </a:p>
          <a:p>
            <a:pPr lvl="1"/>
            <a:r>
              <a:rPr lang="en-US" dirty="0" smtClean="0"/>
              <a:t>A type constructor </a:t>
            </a:r>
            <a:r>
              <a:rPr lang="en-US" dirty="0" smtClean="0">
                <a:latin typeface="Courier"/>
                <a:cs typeface="Courier"/>
              </a:rPr>
              <a:t>M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function                                         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bind :: M a -&gt; ( a -&gt; M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b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) -&gt; M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b</a:t>
            </a:r>
            <a:endParaRPr lang="en-US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A function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return :: a -&gt; M 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Plus:                                               </a:t>
            </a:r>
            <a:r>
              <a:rPr lang="en-US" dirty="0" smtClean="0"/>
              <a:t>Laws about how these operations interact.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 Laws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86080" y="1518920"/>
            <a:ext cx="8229600" cy="4312920"/>
            <a:chOff x="254000" y="1600200"/>
            <a:chExt cx="8229600" cy="431292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54000" y="1600200"/>
              <a:ext cx="8229600" cy="431292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noAutofit/>
            </a:bodyPr>
            <a:lstStyle/>
            <a:p>
              <a:pPr marL="290513" indent="-290513">
                <a:spcBef>
                  <a:spcPct val="6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return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</a:t>
              </a:r>
              <a:r>
                <a:rPr lang="en-GB" sz="3200" dirty="0">
                  <a:solidFill>
                    <a:schemeClr val="bg1"/>
                  </a:solidFill>
                  <a:latin typeface="Chalkboard"/>
                  <a:cs typeface="Chalkboard"/>
                </a:rPr>
                <a:t>&gt;&gt;=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f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</a:t>
              </a:r>
              <a:r>
                <a:rPr lang="en-GB" sz="36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	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f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</a:t>
              </a:r>
              <a:r>
                <a:rPr lang="en-GB" sz="3200" dirty="0" err="1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endParaRPr lang="en-GB" sz="3200" dirty="0">
                <a:solidFill>
                  <a:schemeClr val="bg1"/>
                </a:solidFill>
                <a:latin typeface="Chalkboard"/>
                <a:cs typeface="Chalkboard"/>
              </a:endParaRPr>
            </a:p>
            <a:p>
              <a:pPr marL="290513" indent="-290513">
                <a:spcBef>
                  <a:spcPct val="6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err="1">
                  <a:solidFill>
                    <a:schemeClr val="bg1"/>
                  </a:solidFill>
                  <a:latin typeface="Chalkboard"/>
                  <a:cs typeface="Chalkboard"/>
                </a:rPr>
                <a:t>m</a:t>
              </a:r>
              <a:r>
                <a:rPr lang="en-GB" sz="3200" dirty="0">
                  <a:solidFill>
                    <a:schemeClr val="bg1"/>
                  </a:solidFill>
                  <a:latin typeface="Chalkboard"/>
                  <a:cs typeface="Chalkboard"/>
                </a:rPr>
                <a:t>  &gt;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&gt;=  return  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</a:t>
              </a:r>
              <a:r>
                <a:rPr lang="en-GB" sz="36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r>
                <a:rPr lang="en-GB" sz="3200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m</a:t>
              </a:r>
              <a:endParaRPr lang="en-GB" sz="3200" dirty="0" smtClean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69240" y="3500120"/>
              <a:ext cx="2839720" cy="156966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1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y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2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}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053840" y="3520440"/>
              <a:ext cx="4419600" cy="1569660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y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do {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&lt;-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1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;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       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2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}</a:t>
              </a:r>
            </a:p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   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}</a:t>
              </a:r>
              <a:endParaRPr lang="en-GB" sz="3200" dirty="0" smtClean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95040" y="3500120"/>
              <a:ext cx="487680" cy="584776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b="1" dirty="0" smtClean="0">
                  <a:solidFill>
                    <a:srgbClr val="FFFF00"/>
                  </a:solidFill>
                  <a:latin typeface="Chalkboard"/>
                  <a:cs typeface="Chalkboard"/>
                </a:rPr>
                <a:t>=</a:t>
              </a:r>
              <a:endParaRPr lang="en-GB" sz="3200" dirty="0" smtClean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733800" y="5196840"/>
              <a:ext cx="4719320" cy="584776"/>
            </a:xfrm>
            <a:prstGeom prst="rect">
              <a:avLst/>
            </a:prstGeom>
            <a:solidFill>
              <a:srgbClr val="5F84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290513" indent="-290513">
                <a:spcBef>
                  <a:spcPct val="90000"/>
                </a:spcBef>
                <a:buClr>
                  <a:srgbClr val="FF3300"/>
                </a:buClr>
                <a:buFont typeface="Wingdings" charset="2"/>
                <a:buNone/>
                <a:tabLst>
                  <a:tab pos="2667000" algn="l"/>
                  <a:tab pos="3429000" algn="l"/>
                </a:tabLst>
              </a:pP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x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not in free </a:t>
              </a:r>
              <a:r>
                <a:rPr lang="en-GB" sz="3200" dirty="0" err="1" smtClean="0">
                  <a:solidFill>
                    <a:schemeClr val="bg1"/>
                  </a:solidFill>
                  <a:latin typeface="Chalkboard"/>
                  <a:cs typeface="Chalkboard"/>
                </a:rPr>
                <a:t>vars</a:t>
              </a:r>
              <a:r>
                <a:rPr lang="en-GB" sz="32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 of m</a:t>
              </a:r>
              <a:r>
                <a:rPr lang="en-GB" sz="3200" baseline="-25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3</a:t>
              </a:r>
              <a:endParaRPr lang="en-GB" sz="3200" baseline="-25000" dirty="0">
                <a:solidFill>
                  <a:schemeClr val="bg1"/>
                </a:solidFill>
                <a:latin typeface="Chalkboard"/>
                <a:cs typeface="Chalkboar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Lazy Hair Shirt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91236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Output depends upon the evaluation order of (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+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Output depends on how the consumer uses the list.  If only used in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length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ls</a:t>
            </a:r>
            <a:r>
              <a:rPr lang="en-US" dirty="0" smtClean="0"/>
              <a:t>, nothing will be printed because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length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does not evaluate elements of list.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206500" y="1600200"/>
            <a:ext cx="7061199" cy="132802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In a lazy functional language, like Haskell, the order of evaluation is </a:t>
            </a:r>
            <a:r>
              <a:rPr lang="en-GB" sz="2400" i="1" dirty="0" smtClean="0">
                <a:solidFill>
                  <a:schemeClr val="bg1"/>
                </a:solidFill>
                <a:latin typeface="Chalkboard"/>
              </a:rPr>
              <a:t>deliberately undefined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, so the “direct approach”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will not work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0331" y="34226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res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0331" y="4527543"/>
            <a:ext cx="49559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’,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Laws for (</a:t>
            </a:r>
            <a:r>
              <a:rPr lang="en-US" dirty="0" smtClean="0">
                <a:solidFill>
                  <a:srgbClr val="FFFF00"/>
                </a:solidFill>
              </a:rPr>
              <a:t>&gt;&gt;</a:t>
            </a:r>
            <a:r>
              <a:rPr lang="en-US" dirty="0" smtClean="0"/>
              <a:t>) and </a:t>
            </a:r>
            <a:r>
              <a:rPr lang="en-US" dirty="0" smtClean="0">
                <a:solidFill>
                  <a:srgbClr val="FFFF00"/>
                </a:solidFill>
              </a:rPr>
              <a:t>done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5100" y="3949700"/>
            <a:ext cx="6629400" cy="1754326"/>
          </a:xfrm>
          <a:prstGeom prst="rect">
            <a:avLst/>
          </a:prstGeom>
          <a:solidFill>
            <a:srgbClr val="5F84D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90513" indent="-290513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667000" algn="l"/>
                <a:tab pos="3429000" algn="l"/>
              </a:tabLst>
            </a:pP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done &gt;&gt; 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        </a:t>
            </a:r>
            <a:r>
              <a:rPr lang="en-GB" sz="2400" b="1" dirty="0" smtClean="0">
                <a:solidFill>
                  <a:srgbClr val="FFFF00"/>
                </a:solidFill>
                <a:latin typeface="Chalkboard"/>
                <a:cs typeface="Chalkboard"/>
              </a:rPr>
              <a:t>=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endParaRPr lang="en-GB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290513" indent="-290513">
              <a:spcBef>
                <a:spcPct val="60000"/>
              </a:spcBef>
              <a:buClr>
                <a:srgbClr val="FF3300"/>
              </a:buClr>
              <a:buFont typeface="Wingdings" charset="2"/>
              <a:buNone/>
              <a:tabLst>
                <a:tab pos="2667000" algn="l"/>
                <a:tab pos="3429000" algn="l"/>
              </a:tabLst>
            </a:pP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&gt;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&gt;  done        </a:t>
            </a:r>
            <a:r>
              <a:rPr lang="en-GB" sz="2400" b="1" dirty="0" smtClean="0">
                <a:solidFill>
                  <a:srgbClr val="FFFF00"/>
                </a:solidFill>
                <a:latin typeface="Chalkboard"/>
                <a:cs typeface="Chalkboard"/>
              </a:rPr>
              <a:t>=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endParaRPr lang="en-GB" sz="24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290513" indent="-290513">
              <a:spcBef>
                <a:spcPct val="90000"/>
              </a:spcBef>
              <a:buClr>
                <a:srgbClr val="FF3300"/>
              </a:buClr>
              <a:buFont typeface="Wingdings" charset="2"/>
              <a:buNone/>
              <a:tabLst>
                <a:tab pos="2667000" algn="l"/>
                <a:tab pos="3429000" algn="l"/>
              </a:tabLst>
            </a:pP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r>
              <a:rPr lang="en-GB" sz="2400" baseline="-25000" dirty="0">
                <a:solidFill>
                  <a:schemeClr val="bg1"/>
                </a:solidFill>
                <a:latin typeface="Chalkboard"/>
                <a:cs typeface="Chalkboard"/>
              </a:rPr>
              <a:t>1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&gt; (m</a:t>
            </a:r>
            <a:r>
              <a:rPr lang="en-GB" sz="2400" baseline="-25000" dirty="0" smtClean="0">
                <a:solidFill>
                  <a:schemeClr val="bg1"/>
                </a:solidFill>
                <a:latin typeface="Chalkboard"/>
                <a:cs typeface="Chalkboard"/>
              </a:rPr>
              <a:t>2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&gt;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&gt; m</a:t>
            </a:r>
            <a:r>
              <a:rPr lang="en-GB" sz="2400" baseline="-25000" dirty="0" smtClean="0">
                <a:solidFill>
                  <a:schemeClr val="bg1"/>
                </a:solidFill>
                <a:latin typeface="Chalkboard"/>
                <a:cs typeface="Chalkboard"/>
              </a:rPr>
              <a:t>3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)  </a:t>
            </a:r>
            <a:r>
              <a:rPr lang="en-GB" sz="2400" b="1" dirty="0" smtClean="0">
                <a:solidFill>
                  <a:srgbClr val="FFFF00"/>
                </a:solidFill>
                <a:latin typeface="Chalkboard"/>
                <a:cs typeface="Chalkboard"/>
              </a:rPr>
              <a:t>=</a:t>
            </a:r>
            <a:r>
              <a:rPr lang="en-GB" sz="2400" dirty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(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m</a:t>
            </a:r>
            <a:r>
              <a:rPr lang="en-GB" sz="2400" baseline="-25000" dirty="0">
                <a:solidFill>
                  <a:schemeClr val="bg1"/>
                </a:solidFill>
                <a:latin typeface="Chalkboard"/>
                <a:cs typeface="Chalkboard"/>
              </a:rPr>
              <a:t>1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 &gt;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&gt; m</a:t>
            </a:r>
            <a:r>
              <a:rPr lang="en-GB" sz="2400" baseline="-25000" dirty="0" smtClean="0">
                <a:solidFill>
                  <a:schemeClr val="bg1"/>
                </a:solidFill>
                <a:latin typeface="Chalkboard"/>
                <a:cs typeface="Chalkboard"/>
              </a:rPr>
              <a:t>2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) </a:t>
            </a:r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&gt;</a:t>
            </a:r>
            <a:r>
              <a:rPr lang="en-GB" sz="2400" dirty="0" smtClean="0">
                <a:solidFill>
                  <a:schemeClr val="bg1"/>
                </a:solidFill>
                <a:latin typeface="Chalkboard"/>
                <a:cs typeface="Chalkboard"/>
              </a:rPr>
              <a:t>&gt; m</a:t>
            </a:r>
            <a:r>
              <a:rPr lang="en-GB" sz="2400" baseline="-25000" dirty="0" smtClean="0">
                <a:solidFill>
                  <a:schemeClr val="bg1"/>
                </a:solidFill>
                <a:latin typeface="Chalkboard"/>
                <a:cs typeface="Chalkboard"/>
              </a:rPr>
              <a:t>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57400" y="1651001"/>
            <a:ext cx="5029200" cy="188769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(&gt;&gt;) :: IO a -&gt; IO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b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 -&gt; IO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b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  = 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m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 &gt;&gt;= (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\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_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</a:rPr>
              <a:t>-&gt;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done :: IO ()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done = return ()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monad laws and </a:t>
            </a:r>
            <a:r>
              <a:rPr lang="en-US" dirty="0" err="1" smtClean="0"/>
              <a:t>equational</a:t>
            </a:r>
            <a:r>
              <a:rPr lang="en-US" dirty="0" smtClean="0"/>
              <a:t> reasoning, we can prove program properties.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0200" y="2806701"/>
            <a:ext cx="5943600" cy="105157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:: String -&gt; IO ()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[] = done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c:s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) =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endParaRPr lang="en-GB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14450" y="4140201"/>
            <a:ext cx="6515100" cy="772006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Proposition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: 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++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9750" y="508001"/>
            <a:ext cx="5943600" cy="105157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:: String -&gt; IO ()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[] = done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c:cs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) =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putChar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c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charset="0"/>
              </a:rPr>
              <a:t>cs</a:t>
            </a:r>
            <a:endParaRPr lang="en-GB" b="1" dirty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09750" y="2870201"/>
            <a:ext cx="5943600" cy="374718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Chalkboard"/>
                <a:cs typeface="Chalkboard"/>
              </a:rPr>
              <a:t>Proof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: By induction on </a:t>
            </a:r>
            <a:r>
              <a:rPr lang="en-GB" sz="20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Chalkboard"/>
                <a:cs typeface="Chalkboard"/>
              </a:rPr>
              <a:t>Base case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is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[]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[] &gt;&gt;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= (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definition of </a:t>
            </a:r>
            <a:r>
              <a:rPr lang="en-GB" sz="2000" b="1" dirty="0" err="1" smtClean="0">
                <a:solidFill>
                  <a:schemeClr val="bg1"/>
                </a:solidFill>
                <a:latin typeface="Chalkboard"/>
                <a:cs typeface="Chalkboard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  done &gt;&gt;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= (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first monad law for 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&gt;&gt;)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= (definition of ++)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([] ++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 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Chalkboard"/>
                <a:cs typeface="Chalkboard"/>
              </a:rPr>
              <a:t>Induction case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halkboard"/>
                <a:cs typeface="Chalkboard"/>
              </a:rPr>
              <a:t>is 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c:cs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 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</a:rPr>
              <a:t>…</a:t>
            </a:r>
            <a:endParaRPr lang="en-GB" sz="2000" b="1" dirty="0" smtClean="0">
              <a:solidFill>
                <a:schemeClr val="bg1"/>
              </a:solidFill>
              <a:latin typeface="Courier New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1790701"/>
            <a:ext cx="6515100" cy="772006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Chalkboard"/>
                <a:cs typeface="Chalkboard"/>
              </a:rPr>
              <a:t>Proposition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: </a:t>
            </a:r>
          </a:p>
          <a:p>
            <a:pPr marL="290513" indent="-290513" algn="l">
              <a:spcBef>
                <a:spcPts val="528"/>
              </a:spcBef>
              <a:buClr>
                <a:srgbClr val="FF3300"/>
              </a:buClr>
              <a:buFont typeface="Wingdings" charset="2"/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&gt;&gt;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putStr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 ++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</a:rPr>
              <a:t>)</a:t>
            </a:r>
            <a:endParaRPr lang="en-GB" sz="2000" b="1" dirty="0">
              <a:solidFill>
                <a:schemeClr val="bg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7540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753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complete Haskell program is a </a:t>
            </a:r>
            <a:r>
              <a:rPr lang="en-US" dirty="0" smtClean="0">
                <a:solidFill>
                  <a:srgbClr val="FFFF00"/>
                </a:solidFill>
              </a:rPr>
              <a:t>single </a:t>
            </a:r>
            <a:r>
              <a:rPr lang="en-US" dirty="0" smtClean="0"/>
              <a:t>IO action called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main</a:t>
            </a:r>
            <a:r>
              <a:rPr lang="en-US" dirty="0" smtClean="0"/>
              <a:t>.  Inside IO, code is single-threaded.</a:t>
            </a:r>
          </a:p>
          <a:p>
            <a:r>
              <a:rPr lang="en-US" dirty="0" smtClean="0"/>
              <a:t>Big IO actions are built by gluing together smaller ones with bind (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&gt;&gt;=</a:t>
            </a:r>
            <a:r>
              <a:rPr lang="en-US" dirty="0" smtClean="0"/>
              <a:t>) and by converting pure code into actions with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return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IO actions are </a:t>
            </a:r>
            <a:r>
              <a:rPr lang="en-US" dirty="0" smtClean="0">
                <a:solidFill>
                  <a:srgbClr val="FFFF00"/>
                </a:solidFill>
              </a:rPr>
              <a:t>first-class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They can be passed to functions, returned from functions, and stored in data structures.</a:t>
            </a:r>
          </a:p>
          <a:p>
            <a:pPr lvl="1"/>
            <a:r>
              <a:rPr lang="en-US" dirty="0" smtClean="0"/>
              <a:t>So it is easy to define new “glue” </a:t>
            </a:r>
            <a:r>
              <a:rPr lang="en-US" dirty="0" err="1" smtClean="0"/>
              <a:t>combinators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IO Monad allows Haskell to be pure while efficiently supporting side effects.</a:t>
            </a:r>
          </a:p>
          <a:p>
            <a:r>
              <a:rPr lang="en-US" dirty="0" smtClean="0"/>
              <a:t>The type system separates the pure from the </a:t>
            </a:r>
            <a:r>
              <a:rPr lang="en-US" dirty="0" err="1" smtClean="0"/>
              <a:t>effectful</a:t>
            </a:r>
            <a:r>
              <a:rPr lang="en-US" dirty="0" smtClean="0"/>
              <a:t> code.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Monadic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languages like ML or Java, the fact that the language is in the </a:t>
            </a:r>
            <a:r>
              <a:rPr lang="en-US" dirty="0" smtClean="0">
                <a:solidFill>
                  <a:srgbClr val="FFFF00"/>
                </a:solidFill>
              </a:rPr>
              <a:t>IO monad is baked in </a:t>
            </a:r>
            <a:r>
              <a:rPr lang="en-US" dirty="0" smtClean="0"/>
              <a:t>to the language.  There is no need to mark anything in the type system because it is everywhere.  </a:t>
            </a:r>
          </a:p>
          <a:p>
            <a:r>
              <a:rPr lang="en-US" dirty="0" smtClean="0"/>
              <a:t>In Haskell, the </a:t>
            </a:r>
            <a:r>
              <a:rPr lang="en-US" dirty="0" smtClean="0">
                <a:solidFill>
                  <a:srgbClr val="FFFF00"/>
                </a:solidFill>
              </a:rPr>
              <a:t>programmer can choose </a:t>
            </a:r>
            <a:r>
              <a:rPr lang="en-US" dirty="0" smtClean="0"/>
              <a:t>when to live in the IO monad and when to live in the realm of pure functional programming.</a:t>
            </a:r>
          </a:p>
          <a:p>
            <a:r>
              <a:rPr lang="en-US" dirty="0" smtClean="0"/>
              <a:t>So it is not Haskell that lacks imperative features, but rather the other languages that lack the ability to have a statically distinguishable pure subset.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Tackling the Awkward Squad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Laziness and side effects are </a:t>
            </a:r>
            <a:r>
              <a:rPr lang="en-US" dirty="0" smtClean="0">
                <a:solidFill>
                  <a:srgbClr val="FFFF00"/>
                </a:solidFill>
              </a:rPr>
              <a:t>incompatible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Side effects are </a:t>
            </a:r>
            <a:r>
              <a:rPr lang="en-US" dirty="0" smtClean="0">
                <a:solidFill>
                  <a:srgbClr val="FFFF00"/>
                </a:solidFill>
              </a:rPr>
              <a:t>important</a:t>
            </a:r>
            <a:r>
              <a:rPr lang="en-US" dirty="0" smtClean="0"/>
              <a:t>!</a:t>
            </a:r>
          </a:p>
          <a:p>
            <a:r>
              <a:rPr lang="en-US" dirty="0" smtClean="0"/>
              <a:t>For a long time, this tension was embarrassing to the lazy functional programming community.</a:t>
            </a:r>
          </a:p>
          <a:p>
            <a:r>
              <a:rPr lang="en-US" dirty="0" smtClean="0"/>
              <a:t>In early 90’s, a surprising solution (</a:t>
            </a:r>
            <a:r>
              <a:rPr lang="en-US" dirty="0" smtClean="0">
                <a:solidFill>
                  <a:srgbClr val="FFFF00"/>
                </a:solidFill>
              </a:rPr>
              <a:t>the monad</a:t>
            </a:r>
            <a:r>
              <a:rPr lang="en-US" dirty="0" smtClean="0"/>
              <a:t>) emerged from an unlikely source       (</a:t>
            </a:r>
            <a:r>
              <a:rPr lang="en-US" dirty="0" smtClean="0">
                <a:solidFill>
                  <a:srgbClr val="FFFF00"/>
                </a:solidFill>
              </a:rPr>
              <a:t>category theory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Haskell’s </a:t>
            </a:r>
            <a:r>
              <a:rPr lang="en-US" dirty="0" smtClean="0">
                <a:solidFill>
                  <a:srgbClr val="FFFF00"/>
                </a:solidFill>
              </a:rPr>
              <a:t>IO monad </a:t>
            </a:r>
            <a:r>
              <a:rPr lang="en-US" dirty="0" smtClean="0"/>
              <a:t>provides a way of tackling the awkward squad: I/O, imperative state, exceptions, foreign functions, &amp; concurrency. </a:t>
            </a:r>
            <a:endParaRPr lang="en-US" dirty="0"/>
          </a:p>
        </p:txBody>
      </p:sp>
      <p:pic>
        <p:nvPicPr>
          <p:cNvPr id="4" name="Picture 4" descr="C:\Program Files\Microsoft Office\Clipart\standard\stddir1\bd05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9900" y="4267200"/>
            <a:ext cx="611016" cy="82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AutoShape 12"/>
          <p:cNvCxnSpPr>
            <a:cxnSpLocks noChangeShapeType="1"/>
            <a:stCxn id="8" idx="2"/>
            <a:endCxn id="4" idx="0"/>
          </p:cNvCxnSpPr>
          <p:nvPr/>
        </p:nvCxnSpPr>
        <p:spPr bwMode="auto">
          <a:xfrm rot="5400000">
            <a:off x="5238750" y="3067050"/>
            <a:ext cx="952500" cy="2590800"/>
          </a:xfrm>
          <a:prstGeom prst="straightConnector1">
            <a:avLst/>
          </a:prstGeom>
          <a:noFill/>
          <a:ln w="349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1" name="AutoShape 11"/>
          <p:cNvCxnSpPr>
            <a:cxnSpLocks noChangeShapeType="1"/>
            <a:stCxn id="7" idx="2"/>
            <a:endCxn id="4" idx="0"/>
          </p:cNvCxnSpPr>
          <p:nvPr/>
        </p:nvCxnSpPr>
        <p:spPr bwMode="auto">
          <a:xfrm rot="5400000">
            <a:off x="4362450" y="3943350"/>
            <a:ext cx="952500" cy="838200"/>
          </a:xfrm>
          <a:prstGeom prst="straightConnector1">
            <a:avLst/>
          </a:prstGeom>
          <a:noFill/>
          <a:ln w="349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6" idx="2"/>
            <a:endCxn id="4" idx="0"/>
          </p:cNvCxnSpPr>
          <p:nvPr/>
        </p:nvCxnSpPr>
        <p:spPr bwMode="auto">
          <a:xfrm rot="16200000" flipH="1">
            <a:off x="3486150" y="3905250"/>
            <a:ext cx="952500" cy="914400"/>
          </a:xfrm>
          <a:prstGeom prst="straightConnector1">
            <a:avLst/>
          </a:prstGeom>
          <a:noFill/>
          <a:ln w="349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9" name="AutoShape 9"/>
          <p:cNvCxnSpPr>
            <a:cxnSpLocks noChangeShapeType="1"/>
            <a:stCxn id="5" idx="2"/>
            <a:endCxn id="4" idx="0"/>
          </p:cNvCxnSpPr>
          <p:nvPr/>
        </p:nvCxnSpPr>
        <p:spPr bwMode="auto">
          <a:xfrm rot="16200000" flipH="1">
            <a:off x="2609850" y="3028950"/>
            <a:ext cx="952500" cy="2667000"/>
          </a:xfrm>
          <a:prstGeom prst="straightConnector1">
            <a:avLst/>
          </a:prstGeom>
          <a:noFill/>
          <a:ln w="349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dirty="0" smtClean="0"/>
              <a:t>A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94700" cy="4709160"/>
          </a:xfrm>
        </p:spPr>
        <p:txBody>
          <a:bodyPr/>
          <a:lstStyle/>
          <a:p>
            <a:r>
              <a:rPr lang="en-US" dirty="0" smtClean="0"/>
              <a:t>The reading uses a web server as an example.</a:t>
            </a:r>
          </a:p>
          <a:p>
            <a:r>
              <a:rPr lang="en-US" dirty="0" smtClean="0"/>
              <a:t>Lots of I/O, need for error recovery, need to call external libraries, need for concurrency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29000" y="48387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halkboard"/>
                <a:cs typeface="Chalkboard"/>
              </a:rPr>
              <a:t>Web server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6800" y="35052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Client 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35052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Client 2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572000" y="35052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Client 3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324600" y="35052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halkboard"/>
                <a:cs typeface="Chalkboard"/>
              </a:rPr>
              <a:t>Client 4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032500" y="5067300"/>
            <a:ext cx="2895600" cy="914400"/>
          </a:xfrm>
          <a:prstGeom prst="roundRect">
            <a:avLst>
              <a:gd name="adj" fmla="val 16667"/>
            </a:avLst>
          </a:prstGeom>
          <a:solidFill>
            <a:srgbClr val="6585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2000" dirty="0">
                <a:solidFill>
                  <a:srgbClr val="000000"/>
                </a:solidFill>
                <a:latin typeface="Chalkboard"/>
                <a:cs typeface="Chalkboard"/>
              </a:rPr>
              <a:t>1500 lines of Haskell</a:t>
            </a:r>
          </a:p>
          <a:p>
            <a:r>
              <a:rPr lang="en-GB" sz="2000" dirty="0">
                <a:solidFill>
                  <a:srgbClr val="000000"/>
                </a:solidFill>
                <a:latin typeface="Chalkboard"/>
                <a:cs typeface="Chalkboard"/>
              </a:rPr>
              <a:t>700 connections/sec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0629" y="6285468"/>
            <a:ext cx="79827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  <a:hlinkClick r:id="rId2"/>
              </a:rPr>
              <a:t>Writing High-Performance Server Applications in Haskell</a:t>
            </a:r>
            <a:r>
              <a:rPr lang="en-US" dirty="0" smtClean="0">
                <a:latin typeface="Chalkboard"/>
                <a:cs typeface="Chalkboard"/>
              </a:rPr>
              <a:t> by Simon Marlow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206500" y="1600200"/>
            <a:ext cx="7061199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halkboard"/>
              </a:rPr>
              <a:t>Monadic              Input and Output</a:t>
            </a:r>
            <a:endParaRPr lang="en-GB" sz="48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85801" y="2540000"/>
            <a:ext cx="3048000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A functional program defines a pure function, with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no side effects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73701" y="2540000"/>
            <a:ext cx="3048000" cy="1736646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The whole point of running a program is to have       </a:t>
            </a:r>
            <a:r>
              <a:rPr lang="en-GB" sz="2400" dirty="0" smtClean="0">
                <a:solidFill>
                  <a:srgbClr val="FFFF00"/>
                </a:solidFill>
                <a:latin typeface="Chalkboard"/>
              </a:rPr>
              <a:t>some side effect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.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733800" y="2781300"/>
            <a:ext cx="1714500" cy="1066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halkboard"/>
                <a:cs typeface="Chalkboard"/>
              </a:rPr>
              <a:t>Tension</a:t>
            </a:r>
            <a:endParaRPr lang="en-US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26717</TotalTime>
  <Words>4493</Words>
  <Application>Microsoft Macintosh PowerPoint</Application>
  <PresentationFormat>On-screen Show (4:3)</PresentationFormat>
  <Paragraphs>567</Paragraphs>
  <Slides>54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Apex</vt:lpstr>
      <vt:lpstr>the IO Monad</vt:lpstr>
      <vt:lpstr>Beauty...</vt:lpstr>
      <vt:lpstr>...and the Beast</vt:lpstr>
      <vt:lpstr>The Direct Approach</vt:lpstr>
      <vt:lpstr>The Lazy Hair Shirt</vt:lpstr>
      <vt:lpstr>Tackling the Awkward Squad</vt:lpstr>
      <vt:lpstr>A Web Server</vt:lpstr>
      <vt:lpstr>Slide 8</vt:lpstr>
      <vt:lpstr>The Problem</vt:lpstr>
      <vt:lpstr>Before Monads</vt:lpstr>
      <vt:lpstr>Stream Model: Basic Idea</vt:lpstr>
      <vt:lpstr>Stream Model</vt:lpstr>
      <vt:lpstr>Stream Model</vt:lpstr>
      <vt:lpstr>Example in Stream Model</vt:lpstr>
      <vt:lpstr>Stream Model is Awkward!</vt:lpstr>
      <vt:lpstr>Monadic I/O: The Key Idea</vt:lpstr>
      <vt:lpstr>A Helpful Picture</vt:lpstr>
      <vt:lpstr>Actions are First Class</vt:lpstr>
      <vt:lpstr>Simple I/O</vt:lpstr>
      <vt:lpstr>Connection Actions</vt:lpstr>
      <vt:lpstr>The Bind Combinator (&gt;&gt;=) </vt:lpstr>
      <vt:lpstr>The (&gt;&gt;=) Combinator</vt:lpstr>
      <vt:lpstr>Printing a Character Twice</vt:lpstr>
      <vt:lpstr>The (&gt;&gt;) Combinator</vt:lpstr>
      <vt:lpstr>Getting Two Characters</vt:lpstr>
      <vt:lpstr>The return Combinator</vt:lpstr>
      <vt:lpstr>The “do” Notation</vt:lpstr>
      <vt:lpstr>Desugaring “do” Notation</vt:lpstr>
      <vt:lpstr>Syntactic Variations</vt:lpstr>
      <vt:lpstr>Bigger Example</vt:lpstr>
      <vt:lpstr>An Analogy: Monad as Assembly Line</vt:lpstr>
      <vt:lpstr>Powering the Assembly Line</vt:lpstr>
      <vt:lpstr>Control Structures</vt:lpstr>
      <vt:lpstr>For Loops</vt:lpstr>
      <vt:lpstr>Sequencing</vt:lpstr>
      <vt:lpstr>First Class Actions</vt:lpstr>
      <vt:lpstr>IO Provides Access to Files</vt:lpstr>
      <vt:lpstr>References</vt:lpstr>
      <vt:lpstr>Example Using References</vt:lpstr>
      <vt:lpstr>Example Using References</vt:lpstr>
      <vt:lpstr>A Second Example</vt:lpstr>
      <vt:lpstr>The IO Monad as ADT</vt:lpstr>
      <vt:lpstr>Irksome Restriction?</vt:lpstr>
      <vt:lpstr>Taking off the Safety Helmet</vt:lpstr>
      <vt:lpstr>unsafePerformIO</vt:lpstr>
      <vt:lpstr>unsafePerformIO</vt:lpstr>
      <vt:lpstr>Implementation</vt:lpstr>
      <vt:lpstr>Monads</vt:lpstr>
      <vt:lpstr>Monad Laws</vt:lpstr>
      <vt:lpstr>Derived Laws for (&gt;&gt;) and done</vt:lpstr>
      <vt:lpstr>Reasoning</vt:lpstr>
      <vt:lpstr>Slide 52</vt:lpstr>
      <vt:lpstr>Summary</vt:lpstr>
      <vt:lpstr>A Monadic Skin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521</cp:revision>
  <cp:lastPrinted>2008-10-13T19:38:26Z</cp:lastPrinted>
  <dcterms:created xsi:type="dcterms:W3CDTF">2009-10-07T18:16:15Z</dcterms:created>
  <dcterms:modified xsi:type="dcterms:W3CDTF">2009-10-07T21:03:45Z</dcterms:modified>
</cp:coreProperties>
</file>