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52"/>
  </p:notesMasterIdLst>
  <p:handoutMasterIdLst>
    <p:handoutMasterId r:id="rId53"/>
  </p:handoutMasterIdLst>
  <p:sldIdLst>
    <p:sldId id="256" r:id="rId2"/>
    <p:sldId id="392" r:id="rId3"/>
    <p:sldId id="393" r:id="rId4"/>
    <p:sldId id="394" r:id="rId5"/>
    <p:sldId id="395" r:id="rId6"/>
    <p:sldId id="396" r:id="rId7"/>
    <p:sldId id="397" r:id="rId8"/>
    <p:sldId id="398" r:id="rId9"/>
    <p:sldId id="399" r:id="rId10"/>
    <p:sldId id="400" r:id="rId11"/>
    <p:sldId id="401" r:id="rId12"/>
    <p:sldId id="402" r:id="rId13"/>
    <p:sldId id="403" r:id="rId14"/>
    <p:sldId id="404" r:id="rId15"/>
    <p:sldId id="257" r:id="rId16"/>
    <p:sldId id="258" r:id="rId17"/>
    <p:sldId id="405" r:id="rId18"/>
    <p:sldId id="290" r:id="rId19"/>
    <p:sldId id="291" r:id="rId20"/>
    <p:sldId id="292" r:id="rId21"/>
    <p:sldId id="423" r:id="rId22"/>
    <p:sldId id="293" r:id="rId23"/>
    <p:sldId id="406" r:id="rId24"/>
    <p:sldId id="407" r:id="rId25"/>
    <p:sldId id="408" r:id="rId26"/>
    <p:sldId id="409" r:id="rId27"/>
    <p:sldId id="410" r:id="rId28"/>
    <p:sldId id="411" r:id="rId29"/>
    <p:sldId id="412" r:id="rId30"/>
    <p:sldId id="413" r:id="rId31"/>
    <p:sldId id="414" r:id="rId32"/>
    <p:sldId id="415" r:id="rId33"/>
    <p:sldId id="422" r:id="rId34"/>
    <p:sldId id="416" r:id="rId35"/>
    <p:sldId id="417" r:id="rId36"/>
    <p:sldId id="418" r:id="rId37"/>
    <p:sldId id="419" r:id="rId38"/>
    <p:sldId id="420" r:id="rId39"/>
    <p:sldId id="380" r:id="rId40"/>
    <p:sldId id="383" r:id="rId41"/>
    <p:sldId id="382" r:id="rId42"/>
    <p:sldId id="421" r:id="rId43"/>
    <p:sldId id="266" r:id="rId44"/>
    <p:sldId id="274" r:id="rId45"/>
    <p:sldId id="275" r:id="rId46"/>
    <p:sldId id="277" r:id="rId47"/>
    <p:sldId id="280" r:id="rId48"/>
    <p:sldId id="279" r:id="rId49"/>
    <p:sldId id="281" r:id="rId50"/>
    <p:sldId id="295"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5883D6"/>
    <a:srgbClr val="CCECFF"/>
    <a:srgbClr val="008000"/>
    <a:srgbClr val="99CCFF"/>
    <a:srgbClr val="00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5914" autoAdjust="0"/>
  </p:normalViewPr>
  <p:slideViewPr>
    <p:cSldViewPr snapToGrid="0">
      <p:cViewPr>
        <p:scale>
          <a:sx n="100" d="100"/>
          <a:sy n="100" d="100"/>
        </p:scale>
        <p:origin x="-1128" y="-30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29.xml"/><Relationship Id="rId2"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FA768C-51E2-FC40-B6FC-851D538C3DA1}" type="datetimeFigureOut">
              <a:rPr lang="en-US" smtClean="0"/>
              <a:pPr/>
              <a:t>11/30/09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31E8CB-1CD7-3D4C-8ED6-A54162BEDF7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3D58D44-4821-DB4E-9365-77ED3BA1BC73}" type="datetime1">
              <a:rPr lang="en-US"/>
              <a:pPr>
                <a:defRPr/>
              </a:pPr>
              <a:t>11/30/09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0D37C9A-7E7B-7F49-B6F6-96B811F0C288}"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The book “Real World Haskell” is available on the web.  Many members of the Haskell community have added comments to the text.  The authors asked me to encourage you to add comments as well, in places where you find an error or something confusing.  Your comments will help improve future versions of the book.</a:t>
            </a:r>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8ACF22-2C10-CD47-8416-5039C67D7ED3}" type="slidenum">
              <a:rPr lang="en-GB" smtClean="0">
                <a:ea typeface="ＭＳ Ｐゴシック" charset="-128"/>
                <a:cs typeface="ＭＳ Ｐゴシック" charset="-128"/>
              </a:rPr>
              <a:pPr fontAlgn="base">
                <a:spcBef>
                  <a:spcPct val="0"/>
                </a:spcBef>
                <a:spcAft>
                  <a:spcPct val="0"/>
                </a:spcAft>
                <a:defRPr/>
              </a:pPr>
              <a:t>1</a:t>
            </a:fld>
            <a:endParaRPr lang="en-GB" smtClean="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2494D3-372C-474E-BCED-1FF0573C28B3}" type="slidenum">
              <a:rPr lang="en-GB">
                <a:ea typeface="ＭＳ Ｐゴシック" charset="-128"/>
                <a:cs typeface="ＭＳ Ｐゴシック" charset="-128"/>
              </a:rPr>
              <a:pPr fontAlgn="base">
                <a:spcBef>
                  <a:spcPct val="0"/>
                </a:spcBef>
                <a:spcAft>
                  <a:spcPct val="0"/>
                </a:spcAft>
                <a:defRPr/>
              </a:pPr>
              <a:t>20</a:t>
            </a:fld>
            <a:endParaRPr lang="en-GB">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243AA6-AD4A-9F47-B737-B2799F4DB2F1}" type="slidenum">
              <a:rPr lang="en-GB">
                <a:ea typeface="ＭＳ Ｐゴシック" charset="-128"/>
                <a:cs typeface="ＭＳ Ｐゴシック" charset="-128"/>
              </a:rPr>
              <a:pPr fontAlgn="base">
                <a:spcBef>
                  <a:spcPct val="0"/>
                </a:spcBef>
                <a:spcAft>
                  <a:spcPct val="0"/>
                </a:spcAft>
                <a:defRPr/>
              </a:pPr>
              <a:t>21</a:t>
            </a:fld>
            <a:endParaRPr lang="en-GB">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A4BC98-D614-A44B-A935-DC0026D299F2}" type="slidenum">
              <a:rPr lang="en-GB">
                <a:ea typeface="ＭＳ Ｐゴシック" charset="-128"/>
                <a:cs typeface="ＭＳ Ｐゴシック" charset="-128"/>
              </a:rPr>
              <a:pPr fontAlgn="base">
                <a:spcBef>
                  <a:spcPct val="0"/>
                </a:spcBef>
                <a:spcAft>
                  <a:spcPct val="0"/>
                </a:spcAft>
                <a:defRPr/>
              </a:pPr>
              <a:t>22</a:t>
            </a:fld>
            <a:endParaRPr lang="en-GB">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Yellow boxes contain Haskell code snippets.  I</a:t>
            </a:r>
            <a:r>
              <a:rPr lang="en-US" baseline="0" dirty="0" smtClean="0"/>
              <a:t> have posted a file </a:t>
            </a:r>
            <a:r>
              <a:rPr lang="en-US" baseline="0" dirty="0" err="1" smtClean="0"/>
              <a:t>AlgolandHaskell.hs</a:t>
            </a:r>
            <a:r>
              <a:rPr lang="en-US" baseline="0" dirty="0" smtClean="0"/>
              <a:t> on the course web site that contains all of these snippets.  You can download the file and play with it yourself.  </a:t>
            </a:r>
            <a:endParaRPr lang="en-US" dirty="0"/>
          </a:p>
        </p:txBody>
      </p:sp>
      <p:sp>
        <p:nvSpPr>
          <p:cNvPr id="4" name="Slide Number Placeholder 3"/>
          <p:cNvSpPr>
            <a:spLocks noGrp="1"/>
          </p:cNvSpPr>
          <p:nvPr>
            <p:ph type="sldNum" sz="quarter" idx="10"/>
          </p:nvPr>
        </p:nvSpPr>
        <p:spPr/>
        <p:txBody>
          <a:bodyPr/>
          <a:lstStyle/>
          <a:p>
            <a:pPr>
              <a:defRPr/>
            </a:pPr>
            <a:fld id="{E0D37C9A-7E7B-7F49-B6F6-96B811F0C288}" type="slidenum">
              <a:rPr lang="en-GB" smtClean="0"/>
              <a:pPr>
                <a:defRPr/>
              </a:pPr>
              <a:t>24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Note that in Haskell, ‘:’ means “cons” and ‘::’ means “has type.”  In ML, the meaning of these two symbols is reversed: ‘:’ means “has type” and ‘::’ means “cons.”</a:t>
            </a:r>
          </a:p>
          <a:p>
            <a:pPr eaLnBrk="1" hangingPunct="1"/>
            <a:endParaRPr lang="en-US" smtClean="0"/>
          </a:p>
          <a:p>
            <a:pPr eaLnBrk="1" hangingPunct="1"/>
            <a:r>
              <a:rPr lang="en-US" smtClean="0"/>
              <a:t>In Haskell, lower case types are type variables, such as the type ‘a’ in the type of [].   In ML, type variables are preceeded by a tick: ‘a.</a:t>
            </a:r>
          </a:p>
        </p:txBody>
      </p:sp>
      <p:sp>
        <p:nvSpPr>
          <p:cNvPr id="4" name="Slide Number Placeholder 3"/>
          <p:cNvSpPr>
            <a:spLocks noGrp="1"/>
          </p:cNvSpPr>
          <p:nvPr>
            <p:ph type="sldNum" sz="quarter" idx="5"/>
          </p:nvPr>
        </p:nvSpPr>
        <p:spPr/>
        <p:txBody>
          <a:bodyPr/>
          <a:lstStyle/>
          <a:p>
            <a:pPr>
              <a:defRPr/>
            </a:pPr>
            <a:fld id="{21FD150D-7288-2045-ABDB-173A26890041}" type="slidenum">
              <a:rPr lang="en-GB" smtClean="0"/>
              <a:pPr>
                <a:defRPr/>
              </a:pPr>
              <a:t>27</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In Haskell, putting parens around an infix operator converts that operator to be an ordinary function.</a:t>
            </a:r>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1BD26F-3A9D-094A-BBCD-0E1A918AD89D}" type="slidenum">
              <a:rPr lang="en-GB" smtClean="0">
                <a:ea typeface="ＭＳ Ｐゴシック" charset="-128"/>
                <a:cs typeface="ＭＳ Ｐゴシック" charset="-128"/>
              </a:rPr>
              <a:pPr fontAlgn="base">
                <a:spcBef>
                  <a:spcPct val="0"/>
                </a:spcBef>
                <a:spcAft>
                  <a:spcPct val="0"/>
                </a:spcAft>
                <a:defRPr/>
              </a:pPr>
              <a:t>39</a:t>
            </a:fld>
            <a:endParaRPr lang="en-GB" smtClean="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Putting ticks around a function converts the function to an infix operator.</a:t>
            </a:r>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547DA-15AA-874A-A9E2-0A7E6AD31E8D}" type="slidenum">
              <a:rPr lang="en-GB" smtClean="0">
                <a:ea typeface="ＭＳ Ｐゴシック" charset="-128"/>
                <a:cs typeface="ＭＳ Ｐゴシック" charset="-128"/>
              </a:rPr>
              <a:pPr fontAlgn="base">
                <a:spcBef>
                  <a:spcPct val="0"/>
                </a:spcBef>
                <a:spcAft>
                  <a:spcPct val="0"/>
                </a:spcAft>
                <a:defRPr/>
              </a:pPr>
              <a:t>40</a:t>
            </a:fld>
            <a:endParaRPr lang="en-GB" smtClean="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8B2343-58B2-1844-9959-E55CB74BDBD9}" type="slidenum">
              <a:rPr lang="en-GB" smtClean="0">
                <a:ea typeface="ＭＳ Ｐゴシック" charset="-128"/>
                <a:cs typeface="ＭＳ Ｐゴシック" charset="-128"/>
              </a:rPr>
              <a:pPr fontAlgn="base">
                <a:spcBef>
                  <a:spcPct val="0"/>
                </a:spcBef>
                <a:spcAft>
                  <a:spcPct val="0"/>
                </a:spcAft>
                <a:defRPr/>
              </a:pPr>
              <a:t>41</a:t>
            </a:fld>
            <a:endParaRPr lang="en-GB" smtClean="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973916-B981-8345-96ED-4465BC2AF42F}" type="slidenum">
              <a:rPr lang="en-GB" smtClean="0">
                <a:ea typeface="ＭＳ Ｐゴシック" charset="-128"/>
                <a:cs typeface="ＭＳ Ｐゴシック" charset="-128"/>
              </a:rPr>
              <a:pPr fontAlgn="base">
                <a:spcBef>
                  <a:spcPct val="0"/>
                </a:spcBef>
                <a:spcAft>
                  <a:spcPct val="0"/>
                </a:spcAft>
                <a:defRPr/>
              </a:pPr>
              <a:t>43</a:t>
            </a:fld>
            <a:endParaRPr lang="en-GB" smtClean="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EF7828-CBE8-2A49-8FC4-EAA394DD96C3}" type="slidenum">
              <a:rPr lang="en-GB" smtClean="0">
                <a:ea typeface="ＭＳ Ｐゴシック" charset="-128"/>
                <a:cs typeface="ＭＳ Ｐゴシック" charset="-128"/>
              </a:rPr>
              <a:pPr fontAlgn="base">
                <a:spcBef>
                  <a:spcPct val="0"/>
                </a:spcBef>
                <a:spcAft>
                  <a:spcPct val="0"/>
                </a:spcAft>
                <a:defRPr/>
              </a:pPr>
              <a:t>44</a:t>
            </a:fld>
            <a:endParaRPr lang="en-GB" smtClean="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It may seem like programming languages never change.  That the language you are programming in today is the same as yesterday, and it will always be that way.  However, programming languages do change, and have changed quite significantly over the past 50 years.  And not just in terms of minor things like syntax!  Programming language researchers have made significant strides in developing better programming languages.  To appreciate this development, we’re going to spend a little time looking back at some of the languages in use 20 to 50 years ago to see where we’ve come from.  We’re also going to spend some time looking at Haskell, which is a programming language at the forefront of language research, ahead of main-stream languages, so you can see where we might be going. </a:t>
            </a:r>
          </a:p>
        </p:txBody>
      </p:sp>
      <p:sp>
        <p:nvSpPr>
          <p:cNvPr id="4" name="Slide Number Placeholder 3"/>
          <p:cNvSpPr>
            <a:spLocks noGrp="1"/>
          </p:cNvSpPr>
          <p:nvPr>
            <p:ph type="sldNum" sz="quarter" idx="5"/>
          </p:nvPr>
        </p:nvSpPr>
        <p:spPr/>
        <p:txBody>
          <a:bodyPr/>
          <a:lstStyle/>
          <a:p>
            <a:pPr>
              <a:defRPr/>
            </a:pPr>
            <a:fld id="{E2343C3F-0308-9546-8DD0-CB983CBA64D3}"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5BF37B-8CC2-A44D-81E9-DB86C2808942}" type="slidenum">
              <a:rPr lang="en-GB" smtClean="0">
                <a:ea typeface="ＭＳ Ｐゴシック" charset="-128"/>
                <a:cs typeface="ＭＳ Ｐゴシック" charset="-128"/>
              </a:rPr>
              <a:pPr fontAlgn="base">
                <a:spcBef>
                  <a:spcPct val="0"/>
                </a:spcBef>
                <a:spcAft>
                  <a:spcPct val="0"/>
                </a:spcAft>
                <a:defRPr/>
              </a:pPr>
              <a:t>45</a:t>
            </a:fld>
            <a:endParaRPr lang="en-GB" smtClean="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FEBD2E-BA0C-A046-B357-92219E5AACCD}" type="slidenum">
              <a:rPr lang="en-GB" smtClean="0">
                <a:ea typeface="ＭＳ Ｐゴシック" charset="-128"/>
                <a:cs typeface="ＭＳ Ｐゴシック" charset="-128"/>
              </a:rPr>
              <a:pPr fontAlgn="base">
                <a:spcBef>
                  <a:spcPct val="0"/>
                </a:spcBef>
                <a:spcAft>
                  <a:spcPct val="0"/>
                </a:spcAft>
                <a:defRPr/>
              </a:pPr>
              <a:t>46</a:t>
            </a:fld>
            <a:endParaRPr lang="en-GB" smtClean="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10DF13-66AA-0D45-8F08-FA2984098C7D}" type="slidenum">
              <a:rPr lang="en-GB" smtClean="0">
                <a:ea typeface="ＭＳ Ｐゴシック" charset="-128"/>
                <a:cs typeface="ＭＳ Ｐゴシック" charset="-128"/>
              </a:rPr>
              <a:pPr fontAlgn="base">
                <a:spcBef>
                  <a:spcPct val="0"/>
                </a:spcBef>
                <a:spcAft>
                  <a:spcPct val="0"/>
                </a:spcAft>
                <a:defRPr/>
              </a:pPr>
              <a:t>47</a:t>
            </a:fld>
            <a:endParaRPr lang="en-GB" smtClean="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DEB62F-E50F-B14A-AB29-AE1BFBC16552}" type="slidenum">
              <a:rPr lang="en-GB" smtClean="0">
                <a:ea typeface="ＭＳ Ｐゴシック" charset="-128"/>
                <a:cs typeface="ＭＳ Ｐゴシック" charset="-128"/>
              </a:rPr>
              <a:pPr fontAlgn="base">
                <a:spcBef>
                  <a:spcPct val="0"/>
                </a:spcBef>
                <a:spcAft>
                  <a:spcPct val="0"/>
                </a:spcAft>
                <a:defRPr/>
              </a:pPr>
              <a:t>48</a:t>
            </a:fld>
            <a:endParaRPr lang="en-GB" smtClean="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92CA6F-1BFE-BF4A-8823-920D893F08EA}" type="slidenum">
              <a:rPr lang="en-GB" smtClean="0">
                <a:ea typeface="ＭＳ Ｐゴシック" charset="-128"/>
                <a:cs typeface="ＭＳ Ｐゴシック" charset="-128"/>
              </a:rPr>
              <a:pPr fontAlgn="base">
                <a:spcBef>
                  <a:spcPct val="0"/>
                </a:spcBef>
                <a:spcAft>
                  <a:spcPct val="0"/>
                </a:spcAft>
                <a:defRPr/>
              </a:pPr>
              <a:t>49</a:t>
            </a:fld>
            <a:endParaRPr lang="en-GB" smtClean="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Slide Image Placeholder 1"/>
          <p:cNvSpPr>
            <a:spLocks noGrp="1" noRot="1" noChangeAspec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634D94-A942-E746-BAC5-97B3BA034A17}" type="slidenum">
              <a:rPr lang="en-GB" smtClean="0">
                <a:ea typeface="ＭＳ Ｐゴシック" charset="-128"/>
                <a:cs typeface="ＭＳ Ｐゴシック" charset="-128"/>
              </a:rPr>
              <a:pPr fontAlgn="base">
                <a:spcBef>
                  <a:spcPct val="0"/>
                </a:spcBef>
                <a:spcAft>
                  <a:spcPct val="0"/>
                </a:spcAft>
                <a:defRPr/>
              </a:pPr>
              <a:t>50</a:t>
            </a:fld>
            <a:endParaRPr lang="en-GB" smtClean="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Tony Hoare is a famous computer scientist, recipient of the Turing award, responsible for the invention of quicksort and Hoare logic for reasoning about programs, among other things.</a:t>
            </a:r>
          </a:p>
        </p:txBody>
      </p:sp>
      <p:sp>
        <p:nvSpPr>
          <p:cNvPr id="4" name="Slide Number Placeholder 3"/>
          <p:cNvSpPr>
            <a:spLocks noGrp="1"/>
          </p:cNvSpPr>
          <p:nvPr>
            <p:ph type="sldNum" sz="quarter" idx="5"/>
          </p:nvPr>
        </p:nvSpPr>
        <p:spPr/>
        <p:txBody>
          <a:bodyPr/>
          <a:lstStyle/>
          <a:p>
            <a:pPr>
              <a:defRPr/>
            </a:pPr>
            <a:fld id="{102947ED-371E-1F49-9774-2771425E5958}"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many years,</a:t>
            </a:r>
            <a:r>
              <a:rPr lang="en-US" baseline="0" dirty="0" smtClean="0"/>
              <a:t> ML served as the language in which most research into type systems was done. </a:t>
            </a:r>
            <a:endParaRPr lang="en-US" dirty="0"/>
          </a:p>
        </p:txBody>
      </p:sp>
      <p:sp>
        <p:nvSpPr>
          <p:cNvPr id="4" name="Slide Number Placeholder 3"/>
          <p:cNvSpPr>
            <a:spLocks noGrp="1"/>
          </p:cNvSpPr>
          <p:nvPr>
            <p:ph type="sldNum" sz="quarter" idx="10"/>
          </p:nvPr>
        </p:nvSpPr>
        <p:spPr/>
        <p:txBody>
          <a:bodyPr/>
          <a:lstStyle/>
          <a:p>
            <a:pPr>
              <a:defRPr/>
            </a:pPr>
            <a:fld id="{E0D37C9A-7E7B-7F49-B6F6-96B811F0C288}" type="slidenum">
              <a:rPr lang="en-GB" smtClean="0"/>
              <a:pPr>
                <a:defRPr/>
              </a:pPr>
              <a:t>14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FD4BEA-EF72-E64D-AD55-D06A83D8E39A}" type="slidenum">
              <a:rPr lang="en-GB" smtClean="0">
                <a:ea typeface="ＭＳ Ｐゴシック" charset="-128"/>
                <a:cs typeface="ＭＳ Ｐゴシック" charset="-128"/>
              </a:rPr>
              <a:pPr fontAlgn="base">
                <a:spcBef>
                  <a:spcPct val="0"/>
                </a:spcBef>
                <a:spcAft>
                  <a:spcPct val="0"/>
                </a:spcAft>
                <a:defRPr/>
              </a:pPr>
              <a:t>15</a:t>
            </a:fld>
            <a:endParaRPr lang="en-GB" smtClean="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5BAD5C-AC9D-494E-9807-A823055BC24D}" type="slidenum">
              <a:rPr lang="en-GB" smtClean="0">
                <a:ea typeface="ＭＳ Ｐゴシック" charset="-128"/>
                <a:cs typeface="ＭＳ Ｐゴシック" charset="-128"/>
              </a:rPr>
              <a:pPr fontAlgn="base">
                <a:spcBef>
                  <a:spcPct val="0"/>
                </a:spcBef>
                <a:spcAft>
                  <a:spcPct val="0"/>
                </a:spcAft>
                <a:defRPr/>
              </a:pPr>
              <a:t>16</a:t>
            </a:fld>
            <a:endParaRPr lang="en-GB" smtClean="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BE3AEC-7292-6840-A979-5075D99D9457}" type="slidenum">
              <a:rPr lang="en-GB" smtClean="0">
                <a:ea typeface="ＭＳ Ｐゴシック" charset="-128"/>
                <a:cs typeface="ＭＳ Ｐゴシック" charset="-128"/>
              </a:rPr>
              <a:pPr fontAlgn="base">
                <a:spcBef>
                  <a:spcPct val="0"/>
                </a:spcBef>
                <a:spcAft>
                  <a:spcPct val="0"/>
                </a:spcAft>
                <a:defRPr/>
              </a:pPr>
              <a:t>17</a:t>
            </a:fld>
            <a:endParaRPr lang="en-GB" smtClean="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795761-83F6-E34F-8E37-53C0F5369074}" type="slidenum">
              <a:rPr lang="en-GB">
                <a:ea typeface="ＭＳ Ｐゴシック" charset="-128"/>
                <a:cs typeface="ＭＳ Ｐゴシック" charset="-128"/>
              </a:rPr>
              <a:pPr fontAlgn="base">
                <a:spcBef>
                  <a:spcPct val="0"/>
                </a:spcBef>
                <a:spcAft>
                  <a:spcPct val="0"/>
                </a:spcAft>
                <a:defRPr/>
              </a:pPr>
              <a:t>18</a:t>
            </a:fld>
            <a:endParaRPr lang="en-GB">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243AA6-AD4A-9F47-B737-B2799F4DB2F1}" type="slidenum">
              <a:rPr lang="en-GB">
                <a:ea typeface="ＭＳ Ｐゴシック" charset="-128"/>
                <a:cs typeface="ＭＳ Ｐゴシック" charset="-128"/>
              </a:rPr>
              <a:pPr fontAlgn="base">
                <a:spcBef>
                  <a:spcPct val="0"/>
                </a:spcBef>
                <a:spcAft>
                  <a:spcPct val="0"/>
                </a:spcAft>
                <a:defRPr/>
              </a:pPr>
              <a:t>19</a:t>
            </a:fld>
            <a:endParaRPr lang="en-GB">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F4B746CE-E588-DB44-A097-36F0F544C3AC}" type="datetime1">
              <a:rPr lang="en-US"/>
              <a:pPr>
                <a:defRPr/>
              </a:pPr>
              <a:t>11/30/09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F162B3F-247C-4349-821C-16FF30DFBDA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EE1DA7B-952F-8B4F-B5A0-1BF138D325F8}" type="datetime1">
              <a:rPr lang="en-US"/>
              <a:pPr>
                <a:defRPr/>
              </a:pPr>
              <a:t>11/30/09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255F530-52B1-C343-9E0A-9980BDAB111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E8FADA1-300E-2D49-AB64-C8A3A54B64B7}" type="datetime1">
              <a:rPr lang="en-US"/>
              <a:pPr>
                <a:defRPr/>
              </a:pPr>
              <a:t>11/30/09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32566A1-10EC-6143-A961-151FDC8291B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halkboard"/>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spcAft>
                <a:spcPts val="0"/>
              </a:spcAft>
              <a:buClr>
                <a:srgbClr val="FFFF00"/>
              </a:buClr>
              <a:buSzPct val="100000"/>
              <a:buFont typeface="Wingdings 2" pitchFamily="18" charset="2"/>
              <a:buChar char=""/>
              <a:defRPr>
                <a:latin typeface="Chalkboard"/>
              </a:defRPr>
            </a:lvl1pPr>
            <a:lvl2pPr>
              <a:buSzPct val="100000"/>
              <a:defRPr>
                <a:latin typeface="Chalkboard"/>
              </a:defRPr>
            </a:lvl2pPr>
            <a:lvl3pPr>
              <a:buSzPct val="100000"/>
              <a:defRPr>
                <a:latin typeface="Chalkboard"/>
              </a:defRPr>
            </a:lvl3pPr>
            <a:lvl4pPr>
              <a:buSzPct val="100000"/>
              <a:defRPr>
                <a:latin typeface="Chalkboard"/>
              </a:defRPr>
            </a:lvl4pPr>
            <a:lvl5pPr>
              <a:buSzPct val="100000"/>
              <a:defRPr>
                <a:latin typeface="Chalkboar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746C3140-5D4F-6C4D-8918-5830C97A7749}" type="datetime1">
              <a:rPr lang="en-US"/>
              <a:pPr>
                <a:defRPr/>
              </a:pPr>
              <a:t>11/30/09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E520400-76B4-B148-BE76-DEE492AB89F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C72DCAAA-6B83-4E4B-B84C-49947F341261}" type="datetime1">
              <a:rPr lang="en-US"/>
              <a:pPr>
                <a:defRPr/>
              </a:pPr>
              <a:t>11/30/09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693C6FE-FA80-7348-A2AF-DDCBACAB30A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96EE2DD-EA47-BA46-9E02-297D10F5D4C0}" type="datetime1">
              <a:rPr lang="en-US"/>
              <a:pPr>
                <a:defRPr/>
              </a:pPr>
              <a:t>11/30/09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45B39EE-AF88-0B43-A2E0-5E087DAC49B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80F0A796-FBD1-A141-B981-C4BBD5058AA7}" type="datetime1">
              <a:rPr lang="en-US"/>
              <a:pPr>
                <a:defRPr/>
              </a:pPr>
              <a:t>11/30/09</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005F3490-1D84-6540-B66C-D0C136A33B3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745FF05-C6A2-294E-9720-495D231690D4}" type="datetime1">
              <a:rPr lang="en-US"/>
              <a:pPr>
                <a:defRPr/>
              </a:pPr>
              <a:t>11/30/09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EE7204B2-3415-6E44-B41C-92021102FF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4996A5D-7483-054C-AA47-819D35F6E878}" type="datetime1">
              <a:rPr lang="en-US"/>
              <a:pPr>
                <a:defRPr/>
              </a:pPr>
              <a:t>11/30/09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3AD236A8-A57F-3642-AD03-4DC4A41A4AA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925F4C4-3158-CF45-99CF-9C70962BE6F8}" type="datetime1">
              <a:rPr lang="en-US"/>
              <a:pPr>
                <a:defRPr/>
              </a:pPr>
              <a:t>11/30/09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82BCBA6-B327-8F4F-A5E4-88083F2A85E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FC44953D-3ED3-034C-AD91-E86BDE477CA7}" type="datetime1">
              <a:rPr lang="en-US"/>
              <a:pPr>
                <a:defRPr/>
              </a:pPr>
              <a:t>11/30/09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BC4B6BA-1338-F241-AB88-C965761E8BE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0" h="0"/>
            </a:sp3d>
          </a:bodyPr>
          <a:lstStyle/>
          <a:p>
            <a:r>
              <a:rPr lang="en-US" dirty="0" smtClean="0"/>
              <a:t>Click to edit Master title style</a:t>
            </a:r>
            <a:endParaRPr lang="en-US" dirty="0"/>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ea typeface="+mn-ea"/>
                <a:cs typeface="+mn-cs"/>
              </a:defRPr>
            </a:lvl1pPr>
          </a:lstStyle>
          <a:p>
            <a:pPr>
              <a:defRPr/>
            </a:pPr>
            <a:fld id="{B6C81897-2B30-7F40-B85A-E69253A5EB7B}" type="datetime1">
              <a:rPr lang="en-US"/>
              <a:pPr>
                <a:defRPr/>
              </a:pPr>
              <a:t>11/30/09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ea typeface="+mn-ea"/>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ea typeface="+mn-ea"/>
                <a:cs typeface="+mn-cs"/>
              </a:defRPr>
            </a:lvl1pPr>
          </a:lstStyle>
          <a:p>
            <a:pPr>
              <a:defRPr/>
            </a:pPr>
            <a:fld id="{A911D838-19D4-0047-AF23-D788E6E381C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latin typeface="Chalkboard"/>
          <a:ea typeface="ＭＳ Ｐゴシック" charset="-128"/>
          <a:cs typeface="Chalkboard"/>
        </a:defRPr>
      </a:lvl1pPr>
      <a:lvl2pPr algn="ctr" rtl="0" eaLnBrk="0" fontAlgn="base" hangingPunct="0">
        <a:spcBef>
          <a:spcPct val="0"/>
        </a:spcBef>
        <a:spcAft>
          <a:spcPct val="0"/>
        </a:spcAft>
        <a:defRPr sz="4100" b="1">
          <a:solidFill>
            <a:schemeClr val="tx1"/>
          </a:solidFill>
          <a:latin typeface="Lucida Sans" charset="0"/>
          <a:ea typeface="ＭＳ Ｐゴシック" charset="-128"/>
          <a:cs typeface="ＭＳ Ｐゴシック" charset="-128"/>
        </a:defRPr>
      </a:lvl2pPr>
      <a:lvl3pPr algn="ctr" rtl="0" eaLnBrk="0" fontAlgn="base" hangingPunct="0">
        <a:spcBef>
          <a:spcPct val="0"/>
        </a:spcBef>
        <a:spcAft>
          <a:spcPct val="0"/>
        </a:spcAft>
        <a:defRPr sz="4100" b="1">
          <a:solidFill>
            <a:schemeClr val="tx1"/>
          </a:solidFill>
          <a:latin typeface="Lucida Sans" charset="0"/>
          <a:ea typeface="ＭＳ Ｐゴシック" charset="-128"/>
          <a:cs typeface="ＭＳ Ｐゴシック" charset="-128"/>
        </a:defRPr>
      </a:lvl3pPr>
      <a:lvl4pPr algn="ctr" rtl="0" eaLnBrk="0" fontAlgn="base" hangingPunct="0">
        <a:spcBef>
          <a:spcPct val="0"/>
        </a:spcBef>
        <a:spcAft>
          <a:spcPct val="0"/>
        </a:spcAft>
        <a:defRPr sz="4100" b="1">
          <a:solidFill>
            <a:schemeClr val="tx1"/>
          </a:solidFill>
          <a:latin typeface="Lucida Sans" charset="0"/>
          <a:ea typeface="ＭＳ Ｐゴシック" charset="-128"/>
          <a:cs typeface="ＭＳ Ｐゴシック" charset="-128"/>
        </a:defRPr>
      </a:lvl4pPr>
      <a:lvl5pPr algn="ctr" rtl="0" eaLnBrk="0" fontAlgn="base" hangingPunct="0">
        <a:spcBef>
          <a:spcPct val="0"/>
        </a:spcBef>
        <a:spcAft>
          <a:spcPct val="0"/>
        </a:spcAft>
        <a:defRPr sz="4100" b="1">
          <a:solidFill>
            <a:schemeClr val="tx1"/>
          </a:solidFill>
          <a:latin typeface="Lucida Sans" charset="0"/>
          <a:ea typeface="ＭＳ Ｐゴシック" charset="-128"/>
          <a:cs typeface="ＭＳ Ｐゴシック" charset="-128"/>
        </a:defRPr>
      </a:lvl5pPr>
      <a:lvl6pPr marL="457200" algn="ctr" rtl="0" fontAlgn="base">
        <a:spcBef>
          <a:spcPct val="0"/>
        </a:spcBef>
        <a:spcAft>
          <a:spcPct val="0"/>
        </a:spcAft>
        <a:defRPr sz="4100" b="1">
          <a:solidFill>
            <a:schemeClr val="tx1"/>
          </a:solidFill>
          <a:latin typeface="Lucida Sans" charset="0"/>
          <a:ea typeface="ＭＳ Ｐゴシック" charset="-128"/>
          <a:cs typeface="ＭＳ Ｐゴシック" charset="-128"/>
        </a:defRPr>
      </a:lvl6pPr>
      <a:lvl7pPr marL="914400" algn="ctr" rtl="0" fontAlgn="base">
        <a:spcBef>
          <a:spcPct val="0"/>
        </a:spcBef>
        <a:spcAft>
          <a:spcPct val="0"/>
        </a:spcAft>
        <a:defRPr sz="4100" b="1">
          <a:solidFill>
            <a:schemeClr val="tx1"/>
          </a:solidFill>
          <a:latin typeface="Lucida Sans" charset="0"/>
          <a:ea typeface="ＭＳ Ｐゴシック" charset="-128"/>
          <a:cs typeface="ＭＳ Ｐゴシック" charset="-128"/>
        </a:defRPr>
      </a:lvl7pPr>
      <a:lvl8pPr marL="1371600" algn="ctr" rtl="0" fontAlgn="base">
        <a:spcBef>
          <a:spcPct val="0"/>
        </a:spcBef>
        <a:spcAft>
          <a:spcPct val="0"/>
        </a:spcAft>
        <a:defRPr sz="4100" b="1">
          <a:solidFill>
            <a:schemeClr val="tx1"/>
          </a:solidFill>
          <a:latin typeface="Lucida Sans" charset="0"/>
          <a:ea typeface="ＭＳ Ｐゴシック" charset="-128"/>
          <a:cs typeface="ＭＳ Ｐゴシック" charset="-128"/>
        </a:defRPr>
      </a:lvl8pPr>
      <a:lvl9pPr marL="1828800" algn="ctr" rtl="0" fontAlgn="base">
        <a:spcBef>
          <a:spcPct val="0"/>
        </a:spcBef>
        <a:spcAft>
          <a:spcPct val="0"/>
        </a:spcAft>
        <a:defRPr sz="4100" b="1">
          <a:solidFill>
            <a:schemeClr val="tx1"/>
          </a:solidFill>
          <a:latin typeface="Lucida Sans" charset="0"/>
          <a:ea typeface="ＭＳ Ｐゴシック" charset="-128"/>
          <a:cs typeface="ＭＳ Ｐゴシック" charset="-128"/>
        </a:defRPr>
      </a:lvl9pPr>
    </p:titleStyle>
    <p:bodyStyle>
      <a:lvl1pPr marL="547688" indent="-411163" algn="l" rtl="0" eaLnBrk="0" fontAlgn="base" hangingPunct="0">
        <a:spcBef>
          <a:spcPct val="20000"/>
        </a:spcBef>
        <a:spcAft>
          <a:spcPct val="0"/>
        </a:spcAft>
        <a:buClr>
          <a:srgbClr val="F9F9F9"/>
        </a:buClr>
        <a:buSzPct val="65000"/>
        <a:buFont typeface="Wingdings 2" charset="2"/>
        <a:buChar char=""/>
        <a:defRPr sz="2800" kern="1200">
          <a:solidFill>
            <a:schemeClr val="tx1"/>
          </a:solidFill>
          <a:latin typeface="Chalkboard"/>
          <a:ea typeface="ＭＳ Ｐゴシック" charset="-128"/>
          <a:cs typeface="Chalkboard"/>
        </a:defRPr>
      </a:lvl1pPr>
      <a:lvl2pPr marL="868363" indent="-282575" algn="l" rtl="0" eaLnBrk="0" fontAlgn="base" hangingPunct="0">
        <a:spcBef>
          <a:spcPct val="20000"/>
        </a:spcBef>
        <a:spcAft>
          <a:spcPct val="0"/>
        </a:spcAft>
        <a:buClr>
          <a:schemeClr val="tx1"/>
        </a:buClr>
        <a:buSzPct val="80000"/>
        <a:buFont typeface="Wingdings 2" charset="2"/>
        <a:buChar char=""/>
        <a:defRPr sz="2400" kern="1200">
          <a:solidFill>
            <a:schemeClr val="tx1"/>
          </a:solidFill>
          <a:latin typeface="Chalkboard"/>
          <a:ea typeface="ＭＳ Ｐゴシック" charset="-128"/>
          <a:cs typeface="Chalkboard"/>
        </a:defRPr>
      </a:lvl2pPr>
      <a:lvl3pPr marL="1133475" indent="-228600" algn="l" rtl="0" eaLnBrk="0" fontAlgn="base" hangingPunct="0">
        <a:spcBef>
          <a:spcPct val="20000"/>
        </a:spcBef>
        <a:spcAft>
          <a:spcPct val="0"/>
        </a:spcAft>
        <a:buClr>
          <a:schemeClr val="tx1"/>
        </a:buClr>
        <a:buSzPct val="95000"/>
        <a:buFont typeface="Wingdings" charset="2"/>
        <a:buChar char=""/>
        <a:defRPr sz="2200" kern="1200">
          <a:solidFill>
            <a:schemeClr val="tx1"/>
          </a:solidFill>
          <a:latin typeface="Chalkboard"/>
          <a:ea typeface="ＭＳ Ｐゴシック" charset="-128"/>
          <a:cs typeface="Chalkboard"/>
        </a:defRPr>
      </a:lvl3pPr>
      <a:lvl4pPr marL="1352550" indent="-182563" algn="l" rtl="0" eaLnBrk="0" fontAlgn="base" hangingPunct="0">
        <a:spcBef>
          <a:spcPct val="20000"/>
        </a:spcBef>
        <a:spcAft>
          <a:spcPct val="0"/>
        </a:spcAft>
        <a:buClr>
          <a:schemeClr val="tx1"/>
        </a:buClr>
        <a:buSzPct val="100000"/>
        <a:buFont typeface="Wingdings 3" charset="2"/>
        <a:buChar char=""/>
        <a:defRPr sz="2000" kern="1200">
          <a:solidFill>
            <a:schemeClr val="tx1"/>
          </a:solidFill>
          <a:latin typeface="Chalkboard"/>
          <a:ea typeface="ＭＳ Ｐゴシック" charset="-128"/>
          <a:cs typeface="Chalkboard"/>
        </a:defRPr>
      </a:lvl4pPr>
      <a:lvl5pPr marL="1544638" indent="-182563" algn="l" rtl="0" eaLnBrk="0" fontAlgn="base" hangingPunct="0">
        <a:spcBef>
          <a:spcPct val="20000"/>
        </a:spcBef>
        <a:spcAft>
          <a:spcPct val="0"/>
        </a:spcAft>
        <a:buClr>
          <a:schemeClr val="tx1"/>
        </a:buClr>
        <a:buFont typeface="Wingdings 2" charset="2"/>
        <a:buChar char=""/>
        <a:defRPr sz="2000" kern="1200">
          <a:solidFill>
            <a:schemeClr val="tx1"/>
          </a:solidFill>
          <a:latin typeface="Chalkboard"/>
          <a:ea typeface="ＭＳ Ｐゴシック" charset="-128"/>
          <a:cs typeface="Chalkboard"/>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book.realworldhaskell.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ortal.acm.org/citation.cfm?id=35667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ysator.liu.se/c/bwk-on-pascal.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hyperlink" Target="http://www-2.cs.cmu.edu/~rwh/introsml/"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hyperlink" Target="http://www.haskell.org/" TargetMode="External"/><Relationship Id="rId4" Type="http://schemas.openxmlformats.org/officeDocument/2006/relationships/hyperlink" Target="http://haskell.org/definition/haskell-report-1.0.ps.gz" TargetMode="External"/><Relationship Id="rId5" Type="http://schemas.openxmlformats.org/officeDocument/2006/relationships/hyperlink" Target="http://www.haskell.org/haskellwiki/Language_and_library_specification%23The_Haskell_98_report" TargetMode="External"/><Relationship Id="rId6" Type="http://schemas.openxmlformats.org/officeDocument/2006/relationships/hyperlink" Target="http://www.haskell.org/haskellwiki/Future_of_Haskell" TargetMode="External"/><Relationship Id="rId7" Type="http://schemas.openxmlformats.org/officeDocument/2006/relationships/hyperlink" Target="http://doi.acm.org/10.1145/1238844.1238856" TargetMode="External"/><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png"/><Relationship Id="rId11"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labs.google.com/papers/mapreduce.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askell.org/ghc/docs/latest/html/librarie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haskell.org/ghc"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en.wikibooks.org/wiki/Haskell" TargetMode="External"/><Relationship Id="rId4" Type="http://schemas.openxmlformats.org/officeDocument/2006/relationships/hyperlink" Target="http://haskell.org/haskellwiki/Blog_articles" TargetMode="External"/><Relationship Id="rId5" Type="http://schemas.openxmlformats.org/officeDocument/2006/relationships/hyperlink" Target="http://haskell.org/haskellwiki/Research_papers" TargetMode="External"/><Relationship Id="rId6" Type="http://schemas.openxmlformats.org/officeDocument/2006/relationships/hyperlink" Target="http://haskell.org/haskellwiki/Category:Haskell" TargetMode="External"/><Relationship Id="rId7" Type="http://schemas.openxmlformats.org/officeDocument/2006/relationships/hyperlink" Target="http://haskell.org/haskellwiki/Books_and_tutorials"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181100"/>
            <a:ext cx="8229600" cy="1828800"/>
          </a:xfrm>
        </p:spPr>
        <p:txBody>
          <a:bodyPr/>
          <a:lstStyle/>
          <a:p>
            <a:pPr eaLnBrk="1" fontAlgn="auto" hangingPunct="1">
              <a:spcAft>
                <a:spcPts val="0"/>
              </a:spcAft>
              <a:defRPr/>
            </a:pPr>
            <a:r>
              <a:rPr lang="en-GB" smtClean="0">
                <a:latin typeface="Chalkboard"/>
                <a:ea typeface="+mj-ea"/>
                <a:cs typeface="+mj-cs"/>
              </a:rPr>
              <a:t>The Algol Family and Haskell</a:t>
            </a:r>
            <a:endParaRPr lang="en-US" dirty="0">
              <a:latin typeface="Chalkboard"/>
              <a:ea typeface="+mj-ea"/>
              <a:cs typeface="+mj-cs"/>
            </a:endParaRPr>
          </a:p>
        </p:txBody>
      </p:sp>
      <p:sp>
        <p:nvSpPr>
          <p:cNvPr id="14339" name="Subtitle 2"/>
          <p:cNvSpPr>
            <a:spLocks noGrp="1"/>
          </p:cNvSpPr>
          <p:nvPr>
            <p:ph type="subTitle" idx="1"/>
          </p:nvPr>
        </p:nvSpPr>
        <p:spPr>
          <a:xfrm>
            <a:off x="1371600" y="3509963"/>
            <a:ext cx="6400800" cy="1227137"/>
          </a:xfrm>
        </p:spPr>
        <p:txBody>
          <a:bodyPr/>
          <a:lstStyle/>
          <a:p>
            <a:pPr eaLnBrk="1" hangingPunct="1"/>
            <a:r>
              <a:rPr lang="en-GB" smtClean="0"/>
              <a:t>Kathleen Fisher</a:t>
            </a:r>
            <a:endParaRPr lang="en-GB" dirty="0" smtClean="0"/>
          </a:p>
        </p:txBody>
      </p:sp>
      <p:sp>
        <p:nvSpPr>
          <p:cNvPr id="14340" name="TextBox 3"/>
          <p:cNvSpPr txBox="1">
            <a:spLocks noChangeArrowheads="1"/>
          </p:cNvSpPr>
          <p:nvPr/>
        </p:nvSpPr>
        <p:spPr bwMode="auto">
          <a:xfrm>
            <a:off x="546100" y="508000"/>
            <a:ext cx="787395" cy="369332"/>
          </a:xfrm>
          <a:prstGeom prst="rect">
            <a:avLst/>
          </a:prstGeom>
          <a:noFill/>
          <a:ln w="9525">
            <a:noFill/>
            <a:miter lim="800000"/>
            <a:headEnd/>
            <a:tailEnd/>
          </a:ln>
        </p:spPr>
        <p:txBody>
          <a:bodyPr wrap="none">
            <a:prstTxWarp prst="textNoShape">
              <a:avLst/>
            </a:prstTxWarp>
            <a:spAutoFit/>
          </a:bodyPr>
          <a:lstStyle/>
          <a:p>
            <a:r>
              <a:rPr lang="en-US" dirty="0">
                <a:latin typeface="Chalkboard"/>
                <a:ea typeface="Chalkboard"/>
                <a:cs typeface="Chalkboard"/>
              </a:rPr>
              <a:t>cs242</a:t>
            </a:r>
          </a:p>
        </p:txBody>
      </p:sp>
      <p:sp>
        <p:nvSpPr>
          <p:cNvPr id="14341" name="TextBox 4"/>
          <p:cNvSpPr txBox="1">
            <a:spLocks noChangeArrowheads="1"/>
          </p:cNvSpPr>
          <p:nvPr/>
        </p:nvSpPr>
        <p:spPr bwMode="auto">
          <a:xfrm>
            <a:off x="304800" y="4889500"/>
            <a:ext cx="8534400" cy="1200150"/>
          </a:xfrm>
          <a:prstGeom prst="rect">
            <a:avLst/>
          </a:prstGeom>
          <a:noFill/>
          <a:ln w="9525">
            <a:noFill/>
            <a:miter lim="800000"/>
            <a:headEnd/>
            <a:tailEnd/>
          </a:ln>
        </p:spPr>
        <p:txBody>
          <a:bodyPr>
            <a:prstTxWarp prst="textNoShape">
              <a:avLst/>
            </a:prstTxWarp>
            <a:spAutoFit/>
          </a:bodyPr>
          <a:lstStyle/>
          <a:p>
            <a:pPr algn="ctr"/>
            <a:r>
              <a:rPr lang="en-US" dirty="0">
                <a:latin typeface="Chalkboard"/>
                <a:ea typeface="Chalkboard"/>
                <a:cs typeface="Chalkboard"/>
              </a:rPr>
              <a:t>Reading: “Concepts in Programming Languages” Chapter 5 except 5.4.5</a:t>
            </a:r>
          </a:p>
          <a:p>
            <a:pPr algn="ctr"/>
            <a:r>
              <a:rPr lang="en-US" dirty="0">
                <a:latin typeface="Chalkboard"/>
                <a:ea typeface="Chalkboard"/>
                <a:cs typeface="Chalkboard"/>
              </a:rPr>
              <a:t> “Real World Haskell”, Chapter 0 and Chapter 1</a:t>
            </a:r>
          </a:p>
          <a:p>
            <a:pPr algn="ctr"/>
            <a:r>
              <a:rPr lang="en-US" dirty="0">
                <a:latin typeface="Chalkboard"/>
                <a:ea typeface="Chalkboard"/>
                <a:cs typeface="Chalkboard"/>
              </a:rPr>
              <a:t>(</a:t>
            </a:r>
            <a:r>
              <a:rPr lang="en-US" dirty="0">
                <a:latin typeface="Chalkboard"/>
                <a:ea typeface="Chalkboard"/>
                <a:cs typeface="Chalkboard"/>
                <a:hlinkClick r:id="rId3"/>
              </a:rPr>
              <a:t>http://book.realworldhaskell.org/</a:t>
            </a:r>
            <a:r>
              <a:rPr lang="en-US" dirty="0">
                <a:latin typeface="Chalkboard"/>
                <a:ea typeface="Chalkboard"/>
                <a:cs typeface="Chalkboard"/>
              </a:rPr>
              <a:t>)</a:t>
            </a:r>
          </a:p>
          <a:p>
            <a:r>
              <a:rPr lang="en-US" dirty="0">
                <a:latin typeface="Chalkboard"/>
                <a:ea typeface="Chalkboard"/>
                <a:cs typeface="Chalkboard"/>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Other</a:t>
            </a:r>
            <a:r>
              <a:rPr lang="en-US" dirty="0" smtClean="0">
                <a:ea typeface="+mj-ea"/>
                <a:cs typeface="+mj-cs"/>
              </a:rPr>
              <a:t> Features </a:t>
            </a:r>
            <a:r>
              <a:rPr lang="en-US" dirty="0">
                <a:ea typeface="+mj-ea"/>
                <a:cs typeface="+mj-cs"/>
              </a:rPr>
              <a:t>of </a:t>
            </a:r>
            <a:r>
              <a:rPr lang="en-US" dirty="0" err="1">
                <a:ea typeface="+mj-ea"/>
                <a:cs typeface="+mj-cs"/>
              </a:rPr>
              <a:t>Algol</a:t>
            </a:r>
            <a:r>
              <a:rPr lang="en-US" dirty="0">
                <a:ea typeface="+mj-ea"/>
                <a:cs typeface="+mj-cs"/>
              </a:rPr>
              <a:t> 68</a:t>
            </a:r>
          </a:p>
        </p:txBody>
      </p:sp>
      <p:sp>
        <p:nvSpPr>
          <p:cNvPr id="26627" name="Rectangle 3"/>
          <p:cNvSpPr>
            <a:spLocks noGrp="1" noChangeArrowheads="1"/>
          </p:cNvSpPr>
          <p:nvPr>
            <p:ph type="body" idx="1"/>
          </p:nvPr>
        </p:nvSpPr>
        <p:spPr>
          <a:xfrm>
            <a:off x="457200" y="1600200"/>
            <a:ext cx="8394700" cy="4708525"/>
          </a:xfrm>
        </p:spPr>
        <p:txBody>
          <a:bodyPr/>
          <a:lstStyle/>
          <a:p>
            <a:pPr eaLnBrk="1" hangingPunct="1">
              <a:spcAft>
                <a:spcPct val="0"/>
              </a:spcAft>
              <a:buFont typeface="Wingdings 2" charset="2"/>
              <a:buChar char=""/>
            </a:pPr>
            <a:r>
              <a:rPr lang="en-US" dirty="0"/>
              <a:t>Storage management</a:t>
            </a:r>
          </a:p>
          <a:p>
            <a:pPr lvl="1" eaLnBrk="1" hangingPunct="1"/>
            <a:r>
              <a:rPr lang="en-US" dirty="0"/>
              <a:t>Local storage on stack</a:t>
            </a:r>
          </a:p>
          <a:p>
            <a:pPr lvl="1" eaLnBrk="1" hangingPunct="1"/>
            <a:r>
              <a:rPr lang="en-US" dirty="0"/>
              <a:t>Heap storage, explicit </a:t>
            </a:r>
            <a:r>
              <a:rPr lang="en-US" dirty="0" err="1" smtClean="0"/>
              <a:t>alloc</a:t>
            </a:r>
            <a:r>
              <a:rPr lang="en-US" dirty="0" smtClean="0"/>
              <a:t>, </a:t>
            </a:r>
            <a:r>
              <a:rPr lang="en-US" dirty="0"/>
              <a:t>and garbage collection</a:t>
            </a:r>
          </a:p>
          <a:p>
            <a:pPr eaLnBrk="1" hangingPunct="1">
              <a:spcAft>
                <a:spcPct val="0"/>
              </a:spcAft>
              <a:buFont typeface="Wingdings 2" charset="2"/>
              <a:buChar char=""/>
            </a:pPr>
            <a:r>
              <a:rPr lang="en-US" dirty="0"/>
              <a:t>Parameter passing</a:t>
            </a:r>
          </a:p>
          <a:p>
            <a:pPr lvl="1" eaLnBrk="1" hangingPunct="1"/>
            <a:r>
              <a:rPr lang="en-US" dirty="0"/>
              <a:t>Pass-by-value</a:t>
            </a:r>
          </a:p>
          <a:p>
            <a:pPr lvl="1" eaLnBrk="1" hangingPunct="1"/>
            <a:r>
              <a:rPr lang="en-US" dirty="0"/>
              <a:t>Use pointer types to obtain</a:t>
            </a:r>
            <a:r>
              <a:rPr lang="en-US" dirty="0" smtClean="0"/>
              <a:t> pass</a:t>
            </a:r>
            <a:r>
              <a:rPr lang="en-US" dirty="0"/>
              <a:t>-by-reference</a:t>
            </a:r>
          </a:p>
          <a:p>
            <a:pPr eaLnBrk="1" hangingPunct="1">
              <a:spcAft>
                <a:spcPct val="0"/>
              </a:spcAft>
              <a:buFont typeface="Wingdings 2" charset="2"/>
              <a:buChar char=""/>
            </a:pPr>
            <a:r>
              <a:rPr lang="en-US" dirty="0"/>
              <a:t>Assignable procedure variables</a:t>
            </a:r>
          </a:p>
          <a:p>
            <a:pPr lvl="1" eaLnBrk="1" hangingPunct="1"/>
            <a:r>
              <a:rPr lang="en-US" dirty="0"/>
              <a:t>Follow “</a:t>
            </a:r>
            <a:r>
              <a:rPr lang="en-US" dirty="0" err="1"/>
              <a:t>orthogonality</a:t>
            </a:r>
            <a:r>
              <a:rPr lang="en-US" dirty="0"/>
              <a:t>” principle rigorously</a:t>
            </a:r>
          </a:p>
        </p:txBody>
      </p:sp>
      <p:sp>
        <p:nvSpPr>
          <p:cNvPr id="26628" name="Text Box 4"/>
          <p:cNvSpPr txBox="1">
            <a:spLocks noChangeArrowheads="1"/>
          </p:cNvSpPr>
          <p:nvPr/>
        </p:nvSpPr>
        <p:spPr bwMode="auto">
          <a:xfrm>
            <a:off x="3225801" y="6192838"/>
            <a:ext cx="5664200" cy="400110"/>
          </a:xfrm>
          <a:prstGeom prst="rect">
            <a:avLst/>
          </a:prstGeom>
          <a:noFill/>
          <a:ln w="9525">
            <a:solidFill>
              <a:schemeClr val="tx1"/>
            </a:solidFill>
            <a:miter lim="800000"/>
            <a:headEnd/>
            <a:tailEnd/>
          </a:ln>
        </p:spPr>
        <p:txBody>
          <a:bodyPr wrap="square" anchor="ctr">
            <a:prstTxWarp prst="textNoShape">
              <a:avLst/>
            </a:prstTxWarp>
            <a:spAutoFit/>
          </a:bodyPr>
          <a:lstStyle/>
          <a:p>
            <a:r>
              <a:rPr lang="en-US" sz="2000" dirty="0" smtClean="0">
                <a:solidFill>
                  <a:srgbClr val="CEB966"/>
                </a:solidFill>
                <a:latin typeface="Chalkboard"/>
                <a:ea typeface="Chalkboard"/>
                <a:cs typeface="Chalkboard"/>
                <a:hlinkClick r:id="rId2"/>
              </a:rPr>
              <a:t>A Tutorial on Algol 68</a:t>
            </a:r>
            <a:r>
              <a:rPr lang="en-US" sz="2000" dirty="0" smtClean="0">
                <a:solidFill>
                  <a:srgbClr val="CEB966"/>
                </a:solidFill>
                <a:latin typeface="Chalkboard"/>
                <a:ea typeface="Chalkboard"/>
                <a:cs typeface="Chalkboard"/>
              </a:rPr>
              <a:t> </a:t>
            </a:r>
            <a:r>
              <a:rPr lang="en-US" sz="2000" dirty="0" smtClean="0">
                <a:latin typeface="Chalkboard"/>
                <a:ea typeface="Chalkboard"/>
                <a:cs typeface="Chalkboard"/>
              </a:rPr>
              <a:t>by</a:t>
            </a:r>
            <a:r>
              <a:rPr lang="en-US" dirty="0" smtClean="0">
                <a:latin typeface="Lucida Grande"/>
                <a:ea typeface="Lucida Grande"/>
                <a:cs typeface="Lucida Grande"/>
              </a:rPr>
              <a:t> Andrew S. </a:t>
            </a:r>
            <a:r>
              <a:rPr lang="en-US" dirty="0" err="1" smtClean="0">
                <a:latin typeface="Lucida Grande"/>
                <a:ea typeface="Lucida Grande"/>
                <a:cs typeface="Lucida Grande"/>
              </a:rPr>
              <a:t>Tanenbaum</a:t>
            </a:r>
            <a:endParaRPr lang="en-US" dirty="0">
              <a:latin typeface="Chalkboard"/>
              <a:ea typeface="Chalkboard"/>
              <a:cs typeface="Chalkboar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9900" y="160338"/>
            <a:ext cx="8229600" cy="1143000"/>
          </a:xfrm>
        </p:spPr>
        <p:txBody>
          <a:bodyPr/>
          <a:lstStyle/>
          <a:p>
            <a:pPr eaLnBrk="1" fontAlgn="auto" hangingPunct="1">
              <a:spcAft>
                <a:spcPts val="0"/>
              </a:spcAft>
              <a:defRPr/>
            </a:pPr>
            <a:r>
              <a:rPr lang="en-US" dirty="0">
                <a:ea typeface="+mj-ea"/>
                <a:cs typeface="+mj-cs"/>
              </a:rPr>
              <a:t>Pascal</a:t>
            </a:r>
          </a:p>
        </p:txBody>
      </p:sp>
      <p:sp>
        <p:nvSpPr>
          <p:cNvPr id="27651" name="Rectangle 3"/>
          <p:cNvSpPr>
            <a:spLocks noGrp="1" noChangeArrowheads="1"/>
          </p:cNvSpPr>
          <p:nvPr>
            <p:ph type="body" idx="1"/>
          </p:nvPr>
        </p:nvSpPr>
        <p:spPr>
          <a:xfrm>
            <a:off x="444500" y="1282700"/>
            <a:ext cx="8229600" cy="4708525"/>
          </a:xfrm>
        </p:spPr>
        <p:txBody>
          <a:bodyPr/>
          <a:lstStyle/>
          <a:p>
            <a:pPr eaLnBrk="1" hangingPunct="1">
              <a:spcAft>
                <a:spcPct val="0"/>
              </a:spcAft>
              <a:buFont typeface="Wingdings 2" charset="2"/>
              <a:buChar char=""/>
            </a:pPr>
            <a:r>
              <a:rPr lang="en-US" dirty="0" smtClean="0"/>
              <a:t>Designed by </a:t>
            </a:r>
            <a:r>
              <a:rPr lang="en-US" dirty="0" err="1" smtClean="0"/>
              <a:t>Niklaus</a:t>
            </a:r>
            <a:r>
              <a:rPr lang="en-US" dirty="0" smtClean="0"/>
              <a:t> Wirth (Turing Award)</a:t>
            </a:r>
          </a:p>
          <a:p>
            <a:pPr eaLnBrk="1" hangingPunct="1">
              <a:spcAft>
                <a:spcPct val="0"/>
              </a:spcAft>
              <a:buFont typeface="Wingdings 2" charset="2"/>
              <a:buChar char=""/>
            </a:pPr>
            <a:r>
              <a:rPr lang="en-US" dirty="0" smtClean="0"/>
              <a:t>Revised the type </a:t>
            </a:r>
            <a:r>
              <a:rPr lang="en-US" dirty="0"/>
              <a:t>system of </a:t>
            </a:r>
            <a:r>
              <a:rPr lang="en-US" dirty="0" err="1"/>
              <a:t>Algol</a:t>
            </a:r>
            <a:endParaRPr lang="en-US" dirty="0"/>
          </a:p>
          <a:p>
            <a:pPr lvl="1" eaLnBrk="1" hangingPunct="1"/>
            <a:r>
              <a:rPr lang="en-US" dirty="0"/>
              <a:t>Good data-structuring concepts</a:t>
            </a:r>
          </a:p>
          <a:p>
            <a:pPr lvl="2" eaLnBrk="1" hangingPunct="1"/>
            <a:r>
              <a:rPr lang="en-US" dirty="0"/>
              <a:t>records, variants, </a:t>
            </a:r>
            <a:r>
              <a:rPr lang="en-US" dirty="0" err="1"/>
              <a:t>subranges</a:t>
            </a:r>
            <a:endParaRPr lang="en-US" dirty="0"/>
          </a:p>
          <a:p>
            <a:pPr lvl="1" eaLnBrk="1" hangingPunct="1"/>
            <a:r>
              <a:rPr lang="en-US" dirty="0"/>
              <a:t>More restrictive than </a:t>
            </a:r>
            <a:r>
              <a:rPr lang="en-US" dirty="0" err="1"/>
              <a:t>Algol</a:t>
            </a:r>
            <a:r>
              <a:rPr lang="en-US" dirty="0"/>
              <a:t> 60/68</a:t>
            </a:r>
          </a:p>
          <a:p>
            <a:pPr lvl="2" eaLnBrk="1" hangingPunct="1"/>
            <a:r>
              <a:rPr lang="en-US" dirty="0"/>
              <a:t>Procedure parameters cannot have</a:t>
            </a:r>
            <a:r>
              <a:rPr lang="en-US" dirty="0" smtClean="0"/>
              <a:t> higher-order procedure </a:t>
            </a:r>
            <a:r>
              <a:rPr lang="en-US" dirty="0"/>
              <a:t>parameters</a:t>
            </a:r>
          </a:p>
          <a:p>
            <a:pPr eaLnBrk="1" hangingPunct="1">
              <a:spcAft>
                <a:spcPct val="0"/>
              </a:spcAft>
              <a:buFont typeface="Wingdings 2" charset="2"/>
              <a:buChar char=""/>
            </a:pPr>
            <a:r>
              <a:rPr lang="en-US" dirty="0"/>
              <a:t>Popular teaching language</a:t>
            </a:r>
          </a:p>
          <a:p>
            <a:pPr eaLnBrk="1" hangingPunct="1">
              <a:spcAft>
                <a:spcPct val="0"/>
              </a:spcAft>
              <a:buFont typeface="Wingdings 2" charset="2"/>
              <a:buChar char=""/>
            </a:pPr>
            <a:r>
              <a:rPr lang="en-US" dirty="0"/>
              <a:t>Simple one-pass compiler</a:t>
            </a:r>
          </a:p>
        </p:txBody>
      </p:sp>
      <p:pic>
        <p:nvPicPr>
          <p:cNvPr id="27652" name="Picture 4" descr="225px-Niklaus_Wirth,_UrGU.jpg"/>
          <p:cNvPicPr>
            <a:picLocks noChangeAspect="1"/>
          </p:cNvPicPr>
          <p:nvPr/>
        </p:nvPicPr>
        <p:blipFill>
          <a:blip r:embed="rId2"/>
          <a:srcRect/>
          <a:stretch>
            <a:fillRect/>
          </a:stretch>
        </p:blipFill>
        <p:spPr bwMode="auto">
          <a:xfrm>
            <a:off x="6286500" y="4673600"/>
            <a:ext cx="2857500" cy="2184400"/>
          </a:xfrm>
          <a:prstGeom prst="rect">
            <a:avLst/>
          </a:prstGeom>
          <a:noFill/>
          <a:ln w="9525">
            <a:noFill/>
            <a:miter lim="800000"/>
            <a:headEnd/>
            <a:tailEnd/>
          </a:ln>
        </p:spPr>
      </p:pic>
      <p:sp>
        <p:nvSpPr>
          <p:cNvPr id="27653" name="TextBox 5"/>
          <p:cNvSpPr txBox="1">
            <a:spLocks noChangeArrowheads="1"/>
          </p:cNvSpPr>
          <p:nvPr/>
        </p:nvSpPr>
        <p:spPr bwMode="auto">
          <a:xfrm>
            <a:off x="4584700" y="6488113"/>
            <a:ext cx="1604864" cy="369332"/>
          </a:xfrm>
          <a:prstGeom prst="rect">
            <a:avLst/>
          </a:prstGeom>
          <a:noFill/>
          <a:ln w="9525">
            <a:noFill/>
            <a:miter lim="800000"/>
            <a:headEnd/>
            <a:tailEnd/>
          </a:ln>
        </p:spPr>
        <p:txBody>
          <a:bodyPr wrap="none">
            <a:prstTxWarp prst="textNoShape">
              <a:avLst/>
            </a:prstTxWarp>
            <a:spAutoFit/>
          </a:bodyPr>
          <a:lstStyle/>
          <a:p>
            <a:r>
              <a:rPr lang="en-US" dirty="0" err="1">
                <a:latin typeface="Chalkboard"/>
                <a:ea typeface="Chalkboard"/>
                <a:cs typeface="Chalkboard"/>
              </a:rPr>
              <a:t>Niklaus</a:t>
            </a:r>
            <a:r>
              <a:rPr lang="en-US" dirty="0">
                <a:latin typeface="Chalkboard"/>
                <a:ea typeface="Chalkboard"/>
                <a:cs typeface="Chalkboard"/>
              </a:rPr>
              <a:t> Wirth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Limitations of Pascal</a:t>
            </a:r>
          </a:p>
        </p:txBody>
      </p:sp>
      <p:sp>
        <p:nvSpPr>
          <p:cNvPr id="15363" name="Rectangle 3"/>
          <p:cNvSpPr>
            <a:spLocks noGrp="1" noChangeArrowheads="1"/>
          </p:cNvSpPr>
          <p:nvPr>
            <p:ph type="body" idx="1"/>
          </p:nvPr>
        </p:nvSpPr>
        <p:spPr>
          <a:xfrm>
            <a:off x="457200" y="1600200"/>
            <a:ext cx="8432800" cy="4749800"/>
          </a:xfrm>
        </p:spPr>
        <p:txBody>
          <a:bodyPr>
            <a:noAutofit/>
          </a:bodyPr>
          <a:lstStyle/>
          <a:p>
            <a:pPr marL="548640" indent="-411480" eaLnBrk="1" fontAlgn="auto" hangingPunct="1">
              <a:defRPr/>
            </a:pPr>
            <a:r>
              <a:rPr lang="en-US" sz="2600" dirty="0">
                <a:ea typeface="+mn-ea"/>
              </a:rPr>
              <a:t>Array bounds part of type</a:t>
            </a:r>
          </a:p>
          <a:p>
            <a:pPr marL="868680" lvl="1" indent="-283464" eaLnBrk="1" fontAlgn="auto" hangingPunct="1">
              <a:spcAft>
                <a:spcPts val="0"/>
              </a:spcAft>
              <a:buFontTx/>
              <a:buNone/>
              <a:defRPr/>
            </a:pPr>
            <a:r>
              <a:rPr lang="en-US" dirty="0">
                <a:ea typeface="+mn-ea"/>
              </a:rPr>
              <a:t>     </a:t>
            </a:r>
            <a:r>
              <a:rPr lang="en-US" dirty="0" smtClean="0">
                <a:ea typeface="+mn-ea"/>
              </a:rPr>
              <a:t> </a:t>
            </a:r>
            <a:r>
              <a:rPr lang="en-US" dirty="0" smtClean="0">
                <a:solidFill>
                  <a:srgbClr val="CEB966"/>
                </a:solidFill>
                <a:ea typeface="+mn-ea"/>
              </a:rPr>
              <a:t> </a:t>
            </a:r>
          </a:p>
          <a:p>
            <a:pPr marL="868680" lvl="1" indent="-283464" eaLnBrk="1" fontAlgn="auto" hangingPunct="1">
              <a:spcAft>
                <a:spcPts val="1200"/>
              </a:spcAft>
              <a:buFontTx/>
              <a:buNone/>
              <a:defRPr/>
            </a:pPr>
            <a:r>
              <a:rPr lang="en-US" dirty="0">
                <a:solidFill>
                  <a:srgbClr val="CEB966"/>
                </a:solidFill>
                <a:ea typeface="+mn-ea"/>
              </a:rPr>
              <a:t>     </a:t>
            </a:r>
            <a:r>
              <a:rPr lang="en-US" dirty="0" smtClean="0">
                <a:solidFill>
                  <a:srgbClr val="CEB966"/>
                </a:solidFill>
                <a:ea typeface="+mn-ea"/>
              </a:rPr>
              <a:t>  </a:t>
            </a:r>
            <a:endParaRPr kumimoji="1" lang="en-US" dirty="0" smtClean="0">
              <a:ea typeface="+mn-ea"/>
            </a:endParaRPr>
          </a:p>
          <a:p>
            <a:pPr marL="742950" lvl="1" indent="-285750" eaLnBrk="1" fontAlgn="auto" hangingPunct="1">
              <a:spcAft>
                <a:spcPts val="0"/>
              </a:spcAft>
              <a:buFont typeface="Wingdings 2"/>
              <a:buChar char=""/>
              <a:defRPr/>
            </a:pPr>
            <a:r>
              <a:rPr kumimoji="1" lang="en-US" dirty="0" smtClean="0">
                <a:ea typeface="+mn-ea"/>
              </a:rPr>
              <a:t>Attempt at orthogonal design backfires</a:t>
            </a:r>
          </a:p>
          <a:p>
            <a:pPr marL="1143000" lvl="2" eaLnBrk="1" fontAlgn="auto" hangingPunct="1">
              <a:spcAft>
                <a:spcPts val="0"/>
              </a:spcAft>
              <a:buFontTx/>
              <a:buChar char="–"/>
              <a:defRPr/>
            </a:pPr>
            <a:r>
              <a:rPr kumimoji="1" lang="en-US" sz="2000" dirty="0" smtClean="0">
                <a:ea typeface="+mn-ea"/>
              </a:rPr>
              <a:t>Parameter must be given a type</a:t>
            </a:r>
          </a:p>
          <a:p>
            <a:pPr marL="1143000" lvl="2" eaLnBrk="1" fontAlgn="auto" hangingPunct="1">
              <a:spcAft>
                <a:spcPts val="0"/>
              </a:spcAft>
              <a:buFontTx/>
              <a:buChar char="–"/>
              <a:defRPr/>
            </a:pPr>
            <a:r>
              <a:rPr kumimoji="1" lang="en-US" sz="2000" dirty="0" smtClean="0">
                <a:ea typeface="+mn-ea"/>
              </a:rPr>
              <a:t>Type cannot contain variables</a:t>
            </a:r>
          </a:p>
          <a:p>
            <a:pPr marL="742950" lvl="1" indent="-285750" eaLnBrk="1" fontAlgn="auto" hangingPunct="1">
              <a:spcAft>
                <a:spcPts val="0"/>
              </a:spcAft>
              <a:buFont typeface="Wingdings 2"/>
              <a:buNone/>
              <a:defRPr/>
            </a:pPr>
            <a:r>
              <a:rPr kumimoji="1" lang="en-US" dirty="0" smtClean="0">
                <a:solidFill>
                  <a:srgbClr val="CEB966"/>
                </a:solidFill>
                <a:ea typeface="+mn-ea"/>
              </a:rPr>
              <a:t>   </a:t>
            </a:r>
            <a:r>
              <a:rPr kumimoji="1" lang="en-US" sz="2000" dirty="0" smtClean="0">
                <a:solidFill>
                  <a:srgbClr val="FFFF00"/>
                </a:solidFill>
                <a:ea typeface="+mn-ea"/>
              </a:rPr>
              <a:t>How could this have happened? Emphasis on teaching?</a:t>
            </a:r>
          </a:p>
          <a:p>
            <a:pPr marL="422910" indent="-285750" eaLnBrk="1" fontAlgn="auto" hangingPunct="1">
              <a:buSzPct val="110000"/>
              <a:buFont typeface="Wingdings" charset="2"/>
              <a:buChar char="§"/>
              <a:defRPr/>
            </a:pPr>
            <a:r>
              <a:rPr kumimoji="1" lang="en-US" sz="2600" dirty="0" smtClean="0">
                <a:ea typeface="+mn-ea"/>
              </a:rPr>
              <a:t>Not successful for “industrial-strength” projects</a:t>
            </a:r>
          </a:p>
          <a:p>
            <a:pPr marL="742950" lvl="1" indent="-285750" eaLnBrk="1" fontAlgn="auto" hangingPunct="1">
              <a:spcAft>
                <a:spcPts val="0"/>
              </a:spcAft>
              <a:buFont typeface="Wingdings" charset="2"/>
              <a:buChar char="§"/>
              <a:defRPr/>
            </a:pPr>
            <a:r>
              <a:rPr kumimoji="1" lang="en-US" dirty="0" smtClean="0">
                <a:ea typeface="+mn-ea"/>
              </a:rPr>
              <a:t>Kernighan:  “</a:t>
            </a:r>
            <a:r>
              <a:rPr kumimoji="1" lang="en-US" dirty="0" smtClean="0">
                <a:ea typeface="+mn-ea"/>
                <a:hlinkClick r:id="rId2"/>
              </a:rPr>
              <a:t>Why Pascal is not my favorite language</a:t>
            </a:r>
            <a:r>
              <a:rPr kumimoji="1" lang="en-US" dirty="0" smtClean="0">
                <a:ea typeface="+mn-ea"/>
              </a:rPr>
              <a:t>”</a:t>
            </a:r>
          </a:p>
          <a:p>
            <a:pPr marL="742950" lvl="1" indent="-285750" eaLnBrk="1" fontAlgn="auto" hangingPunct="1">
              <a:spcAft>
                <a:spcPts val="0"/>
              </a:spcAft>
              <a:buFont typeface="Wingdings" charset="2"/>
              <a:buChar char="§"/>
              <a:defRPr/>
            </a:pPr>
            <a:r>
              <a:rPr kumimoji="1" lang="en-US" dirty="0" smtClean="0">
                <a:ea typeface="+mn-ea"/>
              </a:rPr>
              <a:t>Left niche for C; niche has expanded!!</a:t>
            </a:r>
          </a:p>
          <a:p>
            <a:pPr marL="742950" lvl="1" indent="-285750" eaLnBrk="1" fontAlgn="auto" hangingPunct="1">
              <a:spcAft>
                <a:spcPts val="0"/>
              </a:spcAft>
              <a:buFont typeface="Wingdings 2"/>
              <a:buNone/>
              <a:defRPr/>
            </a:pPr>
            <a:endParaRPr kumimoji="1" lang="en-US" dirty="0" smtClean="0">
              <a:ea typeface="+mn-ea"/>
            </a:endParaRPr>
          </a:p>
          <a:p>
            <a:pPr marL="548640" indent="-411480" eaLnBrk="1" fontAlgn="auto" hangingPunct="1">
              <a:buFontTx/>
              <a:buNone/>
              <a:defRPr/>
            </a:pPr>
            <a:endParaRPr lang="en-US" dirty="0">
              <a:ea typeface="+mn-ea"/>
            </a:endParaRPr>
          </a:p>
        </p:txBody>
      </p:sp>
      <p:sp>
        <p:nvSpPr>
          <p:cNvPr id="8" name="TextBox 7"/>
          <p:cNvSpPr txBox="1"/>
          <p:nvPr/>
        </p:nvSpPr>
        <p:spPr>
          <a:xfrm>
            <a:off x="1025516" y="2300241"/>
            <a:ext cx="7458084" cy="646331"/>
          </a:xfrm>
          <a:prstGeom prst="rect">
            <a:avLst/>
          </a:prstGeom>
          <a:solidFill>
            <a:srgbClr val="FFFF00"/>
          </a:solidFill>
        </p:spPr>
        <p:txBody>
          <a:bodyPr wrap="square" rtlCol="0">
            <a:spAutoFit/>
          </a:bodyPr>
          <a:lstStyle/>
          <a:p>
            <a:pPr marL="411480" indent="-283464" fontAlgn="auto">
              <a:spcAft>
                <a:spcPts val="0"/>
              </a:spcAft>
              <a:defRPr/>
            </a:pPr>
            <a:r>
              <a:rPr lang="en-US" b="1" dirty="0" smtClean="0">
                <a:solidFill>
                  <a:srgbClr val="000000"/>
                </a:solidFill>
                <a:latin typeface="Courier New"/>
                <a:cs typeface="Courier New"/>
              </a:rPr>
              <a:t>procedure </a:t>
            </a:r>
            <a:r>
              <a:rPr lang="en-US" b="1" dirty="0" err="1" smtClean="0">
                <a:solidFill>
                  <a:srgbClr val="000000"/>
                </a:solidFill>
                <a:latin typeface="Courier New"/>
                <a:cs typeface="Courier New"/>
              </a:rPr>
              <a:t>p(a</a:t>
            </a:r>
            <a:r>
              <a:rPr lang="en-US" b="1" dirty="0" smtClean="0">
                <a:solidFill>
                  <a:srgbClr val="000000"/>
                </a:solidFill>
                <a:latin typeface="Courier New"/>
                <a:cs typeface="Courier New"/>
              </a:rPr>
              <a:t> : array [1..10] of integer)</a:t>
            </a:r>
          </a:p>
          <a:p>
            <a:pPr marL="411480" indent="-283464" fontAlgn="auto">
              <a:spcAft>
                <a:spcPts val="0"/>
              </a:spcAft>
              <a:defRPr/>
            </a:pPr>
            <a:r>
              <a:rPr lang="en-US" b="1" dirty="0" smtClean="0">
                <a:solidFill>
                  <a:srgbClr val="000000"/>
                </a:solidFill>
                <a:latin typeface="Courier New"/>
                <a:cs typeface="Courier New"/>
              </a:rPr>
              <a:t>procedure </a:t>
            </a:r>
            <a:r>
              <a:rPr lang="en-US" b="1" dirty="0" err="1" smtClean="0">
                <a:solidFill>
                  <a:srgbClr val="000000"/>
                </a:solidFill>
                <a:latin typeface="Courier New"/>
                <a:cs typeface="Courier New"/>
              </a:rPr>
              <a:t>p(n</a:t>
            </a:r>
            <a:r>
              <a:rPr lang="en-US" b="1" dirty="0" smtClean="0">
                <a:solidFill>
                  <a:srgbClr val="000000"/>
                </a:solidFill>
                <a:latin typeface="Courier New"/>
                <a:cs typeface="Courier New"/>
              </a:rPr>
              <a:t>: integer, a : array [1..n] of integer)</a:t>
            </a:r>
            <a:endParaRPr kumimoji="1" lang="en-US" b="1" dirty="0">
              <a:solidFill>
                <a:srgbClr val="000000"/>
              </a:solidFill>
              <a:latin typeface="Courier New"/>
              <a:ea typeface="Chalkboard"/>
              <a:cs typeface="Courier New"/>
            </a:endParaRPr>
          </a:p>
        </p:txBody>
      </p:sp>
      <p:sp>
        <p:nvSpPr>
          <p:cNvPr id="28677" name="Line 4"/>
          <p:cNvSpPr>
            <a:spLocks noChangeShapeType="1"/>
          </p:cNvSpPr>
          <p:nvPr/>
        </p:nvSpPr>
        <p:spPr bwMode="auto">
          <a:xfrm flipV="1">
            <a:off x="6692900" y="2006600"/>
            <a:ext cx="990600" cy="609600"/>
          </a:xfrm>
          <a:prstGeom prst="line">
            <a:avLst/>
          </a:prstGeom>
          <a:noFill/>
          <a:ln w="47625" cap="flat" cmpd="sng" algn="ctr">
            <a:solidFill>
              <a:srgbClr val="FF0000"/>
            </a:solidFill>
            <a:prstDash val="solid"/>
            <a:round/>
            <a:headEnd type="triangle" w="med" len="med"/>
            <a:tailEnd type="none" w="med" len="med"/>
          </a:ln>
        </p:spPr>
        <p:txBody>
          <a:bodyPr wrap="none" anchor="ctr">
            <a:prstTxWarp prst="textNoShape">
              <a:avLst/>
            </a:prstTxWarp>
          </a:bodyPr>
          <a:lstStyle/>
          <a:p>
            <a:endParaRPr lang="en-US"/>
          </a:p>
        </p:txBody>
      </p:sp>
      <p:sp>
        <p:nvSpPr>
          <p:cNvPr id="28678" name="Oval 5"/>
          <p:cNvSpPr>
            <a:spLocks noChangeArrowheads="1"/>
          </p:cNvSpPr>
          <p:nvPr/>
        </p:nvSpPr>
        <p:spPr bwMode="auto">
          <a:xfrm>
            <a:off x="6388100" y="2463800"/>
            <a:ext cx="304800" cy="609600"/>
          </a:xfrm>
          <a:prstGeom prst="ellipse">
            <a:avLst/>
          </a:prstGeom>
          <a:noFill/>
          <a:ln w="44450" cap="flat" cmpd="sng" algn="ctr">
            <a:solidFill>
              <a:srgbClr val="FF0000"/>
            </a:solidFill>
            <a:prstDash val="solid"/>
            <a:round/>
            <a:headEnd type="none" w="med" len="med"/>
            <a:tailEnd type="none" w="med" len="med"/>
          </a:ln>
        </p:spPr>
        <p:txBody>
          <a:bodyPr wrap="none" anchor="ctr">
            <a:prstTxWarp prst="textNoShape">
              <a:avLst/>
            </a:prstTxWarp>
          </a:bodyPr>
          <a:lstStyle/>
          <a:p>
            <a:endParaRPr lang="en-US">
              <a:solidFill>
                <a:srgbClr val="FFFF00"/>
              </a:solidFill>
              <a:latin typeface="Book Antiqua" charset="0"/>
            </a:endParaRPr>
          </a:p>
        </p:txBody>
      </p:sp>
      <p:sp>
        <p:nvSpPr>
          <p:cNvPr id="28679" name="Text Box 6"/>
          <p:cNvSpPr txBox="1">
            <a:spLocks noChangeArrowheads="1"/>
          </p:cNvSpPr>
          <p:nvPr/>
        </p:nvSpPr>
        <p:spPr bwMode="auto">
          <a:xfrm>
            <a:off x="7683500" y="1549400"/>
            <a:ext cx="806450" cy="369888"/>
          </a:xfrm>
          <a:prstGeom prst="rect">
            <a:avLst/>
          </a:prstGeom>
          <a:noFill/>
          <a:ln w="9525">
            <a:noFill/>
            <a:miter lim="800000"/>
            <a:headEnd/>
            <a:tailEnd/>
          </a:ln>
        </p:spPr>
        <p:txBody>
          <a:bodyPr wrap="none" anchor="ctr">
            <a:prstTxWarp prst="textNoShape">
              <a:avLst/>
            </a:prstTxWarp>
            <a:spAutoFit/>
          </a:bodyPr>
          <a:lstStyle/>
          <a:p>
            <a:pPr>
              <a:spcBef>
                <a:spcPct val="50000"/>
              </a:spcBef>
            </a:pPr>
            <a:r>
              <a:rPr lang="en-US" dirty="0">
                <a:solidFill>
                  <a:srgbClr val="FF0000"/>
                </a:solidFill>
                <a:latin typeface="Chalkboard"/>
                <a:ea typeface="Chalkboard"/>
                <a:cs typeface="Chalkboard"/>
              </a:rPr>
              <a:t>illegal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866900" y="274638"/>
            <a:ext cx="6819900" cy="1143000"/>
          </a:xfrm>
        </p:spPr>
        <p:txBody>
          <a:bodyPr/>
          <a:lstStyle/>
          <a:p>
            <a:pPr eaLnBrk="1" fontAlgn="auto" hangingPunct="1">
              <a:spcAft>
                <a:spcPts val="0"/>
              </a:spcAft>
              <a:defRPr/>
            </a:pPr>
            <a:r>
              <a:rPr lang="en-US" dirty="0" smtClean="0">
                <a:ea typeface="+mj-ea"/>
                <a:cs typeface="+mj-cs"/>
              </a:rPr>
              <a:t>C  </a:t>
            </a:r>
            <a:r>
              <a:rPr lang="en-US" dirty="0">
                <a:ea typeface="+mj-ea"/>
                <a:cs typeface="+mj-cs"/>
              </a:rPr>
              <a:t>Programming Language</a:t>
            </a:r>
          </a:p>
        </p:txBody>
      </p:sp>
      <p:sp>
        <p:nvSpPr>
          <p:cNvPr id="671747" name="Rectangle 3"/>
          <p:cNvSpPr>
            <a:spLocks noGrp="1" noChangeArrowheads="1"/>
          </p:cNvSpPr>
          <p:nvPr>
            <p:ph type="body" idx="1"/>
          </p:nvPr>
        </p:nvSpPr>
        <p:spPr>
          <a:xfrm>
            <a:off x="431800" y="1790700"/>
            <a:ext cx="8369300" cy="4902200"/>
          </a:xfrm>
        </p:spPr>
        <p:txBody>
          <a:bodyPr>
            <a:normAutofit fontScale="92500"/>
          </a:bodyPr>
          <a:lstStyle/>
          <a:p>
            <a:pPr marL="548640" indent="-411480" eaLnBrk="1" fontAlgn="auto" hangingPunct="1">
              <a:buFont typeface="Monotype Sorts" charset="2"/>
              <a:buNone/>
              <a:defRPr/>
            </a:pPr>
            <a:r>
              <a:rPr lang="en-US" dirty="0">
                <a:ea typeface="+mn-ea"/>
              </a:rPr>
              <a:t>         </a:t>
            </a:r>
            <a:r>
              <a:rPr lang="en-US" dirty="0" smtClean="0">
                <a:ea typeface="+mn-ea"/>
              </a:rPr>
              <a:t> </a:t>
            </a:r>
            <a:r>
              <a:rPr lang="en-US" sz="2400" dirty="0" smtClean="0">
                <a:solidFill>
                  <a:srgbClr val="ADCAFF"/>
                </a:solidFill>
                <a:ea typeface="+mn-ea"/>
              </a:rPr>
              <a:t>Designed </a:t>
            </a:r>
            <a:r>
              <a:rPr lang="en-US" sz="2400" dirty="0">
                <a:solidFill>
                  <a:srgbClr val="ADCAFF"/>
                </a:solidFill>
                <a:ea typeface="+mn-ea"/>
              </a:rPr>
              <a:t>by Dennis </a:t>
            </a:r>
            <a:r>
              <a:rPr lang="en-US" sz="2400" dirty="0" smtClean="0">
                <a:solidFill>
                  <a:srgbClr val="ADCAFF"/>
                </a:solidFill>
                <a:ea typeface="+mn-ea"/>
              </a:rPr>
              <a:t>Ritchie, Turing Award winner, </a:t>
            </a:r>
            <a:r>
              <a:rPr lang="en-US" sz="2400" dirty="0">
                <a:solidFill>
                  <a:srgbClr val="ADCAFF"/>
                </a:solidFill>
                <a:ea typeface="+mn-ea"/>
              </a:rPr>
              <a:t>for writing </a:t>
            </a:r>
            <a:r>
              <a:rPr lang="en-US" sz="2400" dirty="0" smtClean="0">
                <a:solidFill>
                  <a:srgbClr val="ADCAFF"/>
                </a:solidFill>
                <a:ea typeface="+mn-ea"/>
              </a:rPr>
              <a:t>Unix</a:t>
            </a:r>
          </a:p>
          <a:p>
            <a:pPr marL="548640" indent="-411480" eaLnBrk="1" fontAlgn="auto" hangingPunct="1">
              <a:defRPr/>
            </a:pPr>
            <a:r>
              <a:rPr lang="en-US" dirty="0">
                <a:ea typeface="+mn-ea"/>
              </a:rPr>
              <a:t>Evolved from B, which was based on BCPL</a:t>
            </a:r>
          </a:p>
          <a:p>
            <a:pPr marL="868680" lvl="1" indent="-283464" eaLnBrk="1" fontAlgn="auto" hangingPunct="1">
              <a:spcAft>
                <a:spcPts val="0"/>
              </a:spcAft>
              <a:buFont typeface="Wingdings 2"/>
              <a:buChar char=""/>
              <a:defRPr/>
            </a:pPr>
            <a:r>
              <a:rPr lang="en-US" dirty="0">
                <a:ea typeface="+mn-ea"/>
              </a:rPr>
              <a:t>B was an </a:t>
            </a:r>
            <a:r>
              <a:rPr lang="en-US" dirty="0" err="1">
                <a:ea typeface="+mn-ea"/>
              </a:rPr>
              <a:t>untyped</a:t>
            </a:r>
            <a:r>
              <a:rPr lang="en-US" dirty="0">
                <a:ea typeface="+mn-ea"/>
              </a:rPr>
              <a:t> language; C adds some checking</a:t>
            </a:r>
          </a:p>
          <a:p>
            <a:pPr marL="548640" indent="-411480" eaLnBrk="1" fontAlgn="auto" hangingPunct="1">
              <a:defRPr/>
            </a:pPr>
            <a:r>
              <a:rPr lang="en-US" dirty="0" smtClean="0">
                <a:ea typeface="+mn-ea"/>
              </a:rPr>
              <a:t>Relationship </a:t>
            </a:r>
            <a:r>
              <a:rPr lang="en-US" dirty="0">
                <a:ea typeface="+mn-ea"/>
              </a:rPr>
              <a:t>between arrays and pointers</a:t>
            </a:r>
          </a:p>
          <a:p>
            <a:pPr marL="868680" lvl="1" indent="-283464" eaLnBrk="1" fontAlgn="auto" hangingPunct="1">
              <a:spcAft>
                <a:spcPts val="0"/>
              </a:spcAft>
              <a:buFont typeface="Wingdings 2"/>
              <a:buChar char=""/>
              <a:defRPr/>
            </a:pPr>
            <a:r>
              <a:rPr lang="en-US" dirty="0">
                <a:ea typeface="+mn-ea"/>
              </a:rPr>
              <a:t>An array is treated as a pointer to first element</a:t>
            </a:r>
          </a:p>
          <a:p>
            <a:pPr marL="868680" lvl="1" indent="-283464" eaLnBrk="1" fontAlgn="auto" hangingPunct="1">
              <a:spcAft>
                <a:spcPts val="0"/>
              </a:spcAft>
              <a:buFont typeface="Wingdings 2"/>
              <a:buChar char=""/>
              <a:defRPr/>
            </a:pPr>
            <a:r>
              <a:rPr lang="en-US" b="1" dirty="0">
                <a:solidFill>
                  <a:schemeClr val="accent1"/>
                </a:solidFill>
                <a:latin typeface="Courier New"/>
                <a:ea typeface="+mn-ea"/>
                <a:cs typeface="Courier New"/>
              </a:rPr>
              <a:t>E1[E2]</a:t>
            </a:r>
            <a:r>
              <a:rPr lang="en-US" dirty="0">
                <a:ea typeface="+mn-ea"/>
              </a:rPr>
              <a:t> is equivalent to </a:t>
            </a:r>
            <a:r>
              <a:rPr lang="en-US" dirty="0" err="1">
                <a:ea typeface="+mn-ea"/>
              </a:rPr>
              <a:t>ptr</a:t>
            </a:r>
            <a:r>
              <a:rPr lang="en-US" dirty="0">
                <a:ea typeface="+mn-ea"/>
              </a:rPr>
              <a:t> </a:t>
            </a:r>
            <a:r>
              <a:rPr lang="en-US" dirty="0" smtClean="0">
                <a:ea typeface="+mn-ea"/>
              </a:rPr>
              <a:t>dereference: </a:t>
            </a:r>
            <a:r>
              <a:rPr lang="en-US" b="1" dirty="0">
                <a:solidFill>
                  <a:schemeClr val="accent1"/>
                </a:solidFill>
                <a:latin typeface="Courier New"/>
                <a:ea typeface="+mn-ea"/>
                <a:cs typeface="Courier New"/>
              </a:rPr>
              <a:t>*((E1)+(E2))</a:t>
            </a:r>
          </a:p>
          <a:p>
            <a:pPr marL="868680" lvl="1" indent="-283464" eaLnBrk="1" fontAlgn="auto" hangingPunct="1">
              <a:spcAft>
                <a:spcPts val="0"/>
              </a:spcAft>
              <a:buFont typeface="Wingdings 2"/>
              <a:buChar char=""/>
              <a:defRPr/>
            </a:pPr>
            <a:r>
              <a:rPr lang="en-US" dirty="0">
                <a:ea typeface="+mn-ea"/>
              </a:rPr>
              <a:t>Pointer arithmetic is </a:t>
            </a:r>
            <a:r>
              <a:rPr lang="en-US" i="1" dirty="0" smtClean="0">
                <a:ea typeface="+mn-ea"/>
              </a:rPr>
              <a:t>not</a:t>
            </a:r>
            <a:r>
              <a:rPr lang="en-US" dirty="0" smtClean="0">
                <a:ea typeface="+mn-ea"/>
              </a:rPr>
              <a:t> </a:t>
            </a:r>
            <a:r>
              <a:rPr lang="en-US" dirty="0">
                <a:ea typeface="+mn-ea"/>
              </a:rPr>
              <a:t>common in other languages</a:t>
            </a:r>
          </a:p>
          <a:p>
            <a:pPr marL="548640" indent="-411480" eaLnBrk="1" fontAlgn="auto" hangingPunct="1">
              <a:defRPr/>
            </a:pPr>
            <a:r>
              <a:rPr lang="en-US" dirty="0">
                <a:ea typeface="+mn-ea"/>
              </a:rPr>
              <a:t>Ritchie quote</a:t>
            </a:r>
          </a:p>
          <a:p>
            <a:pPr marL="868680" lvl="1" indent="-283464" eaLnBrk="1" fontAlgn="auto" hangingPunct="1">
              <a:spcAft>
                <a:spcPts val="0"/>
              </a:spcAft>
              <a:buFont typeface="Wingdings 2"/>
              <a:buChar char=""/>
              <a:defRPr/>
            </a:pPr>
            <a:r>
              <a:rPr lang="en-US" dirty="0">
                <a:ea typeface="+mn-ea"/>
              </a:rPr>
              <a:t>“C is quirky, flawed, and a tremendous success.”</a:t>
            </a:r>
          </a:p>
        </p:txBody>
      </p:sp>
      <p:pic>
        <p:nvPicPr>
          <p:cNvPr id="29700" name="Picture 5" descr="Dennis Ritchie, Entwickler der Sprache C"/>
          <p:cNvPicPr>
            <a:picLocks noChangeAspect="1" noChangeArrowheads="1"/>
          </p:cNvPicPr>
          <p:nvPr/>
        </p:nvPicPr>
        <p:blipFill>
          <a:blip r:embed="rId2"/>
          <a:srcRect/>
          <a:stretch>
            <a:fillRect/>
          </a:stretch>
        </p:blipFill>
        <p:spPr bwMode="auto">
          <a:xfrm>
            <a:off x="0" y="-19050"/>
            <a:ext cx="1724025"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85738"/>
            <a:ext cx="8229600" cy="804862"/>
          </a:xfrm>
        </p:spPr>
        <p:txBody>
          <a:bodyPr/>
          <a:lstStyle/>
          <a:p>
            <a:pPr eaLnBrk="1" fontAlgn="auto" hangingPunct="1">
              <a:spcAft>
                <a:spcPts val="0"/>
              </a:spcAft>
              <a:defRPr/>
            </a:pPr>
            <a:r>
              <a:rPr lang="en-US" dirty="0">
                <a:ea typeface="+mj-ea"/>
                <a:cs typeface="+mj-cs"/>
                <a:hlinkClick r:id="rId3"/>
              </a:rPr>
              <a:t>ML</a:t>
            </a:r>
            <a:endParaRPr lang="en-US" dirty="0">
              <a:ea typeface="+mj-ea"/>
              <a:cs typeface="+mj-cs"/>
            </a:endParaRPr>
          </a:p>
        </p:txBody>
      </p:sp>
      <p:sp>
        <p:nvSpPr>
          <p:cNvPr id="30723" name="Rectangle 3"/>
          <p:cNvSpPr>
            <a:spLocks noGrp="1" noChangeArrowheads="1"/>
          </p:cNvSpPr>
          <p:nvPr>
            <p:ph type="body" idx="1"/>
          </p:nvPr>
        </p:nvSpPr>
        <p:spPr>
          <a:xfrm>
            <a:off x="457200" y="1130300"/>
            <a:ext cx="8229600" cy="5270500"/>
          </a:xfrm>
        </p:spPr>
        <p:txBody>
          <a:bodyPr>
            <a:normAutofit lnSpcReduction="10000"/>
          </a:bodyPr>
          <a:lstStyle/>
          <a:p>
            <a:pPr eaLnBrk="1" hangingPunct="1">
              <a:spcAft>
                <a:spcPct val="0"/>
              </a:spcAft>
              <a:buFont typeface="Wingdings 2" charset="2"/>
              <a:buChar char=""/>
            </a:pPr>
            <a:r>
              <a:rPr lang="en-US" sz="2200" dirty="0" smtClean="0"/>
              <a:t>Statically typed, general-purpose </a:t>
            </a:r>
            <a:r>
              <a:rPr lang="en-US" sz="2200" dirty="0"/>
              <a:t>programming language</a:t>
            </a:r>
            <a:endParaRPr lang="en-US" sz="2200" dirty="0" smtClean="0"/>
          </a:p>
          <a:p>
            <a:pPr eaLnBrk="1" hangingPunct="1">
              <a:spcAft>
                <a:spcPct val="0"/>
              </a:spcAft>
              <a:buFont typeface="Wingdings 2" charset="2"/>
              <a:buChar char=""/>
            </a:pPr>
            <a:r>
              <a:rPr lang="en-US" sz="2200" dirty="0" smtClean="0"/>
              <a:t>Type safe!</a:t>
            </a:r>
          </a:p>
          <a:p>
            <a:pPr eaLnBrk="1" hangingPunct="1">
              <a:spcAft>
                <a:spcPct val="0"/>
              </a:spcAft>
              <a:buFont typeface="Wingdings 2" charset="2"/>
              <a:buChar char=""/>
            </a:pPr>
            <a:r>
              <a:rPr lang="en-US" sz="2200" dirty="0" smtClean="0"/>
              <a:t>Compiled language, but intended </a:t>
            </a:r>
            <a:r>
              <a:rPr lang="en-US" sz="2200" dirty="0"/>
              <a:t>for interactive </a:t>
            </a:r>
            <a:r>
              <a:rPr lang="en-US" sz="2200" dirty="0" smtClean="0"/>
              <a:t>use </a:t>
            </a:r>
          </a:p>
          <a:p>
            <a:pPr eaLnBrk="1" hangingPunct="1">
              <a:spcAft>
                <a:spcPct val="0"/>
              </a:spcAft>
              <a:buFont typeface="Wingdings 2" charset="2"/>
              <a:buChar char=""/>
            </a:pPr>
            <a:r>
              <a:rPr lang="en-US" sz="2200" dirty="0"/>
              <a:t>Combination of Lisp and </a:t>
            </a:r>
            <a:r>
              <a:rPr lang="en-US" sz="2200" dirty="0" err="1"/>
              <a:t>Algol</a:t>
            </a:r>
            <a:r>
              <a:rPr lang="en-US" sz="2200" dirty="0"/>
              <a:t>-like features</a:t>
            </a:r>
          </a:p>
          <a:p>
            <a:pPr lvl="1" eaLnBrk="1" hangingPunct="1"/>
            <a:r>
              <a:rPr lang="en-US" sz="1800" dirty="0"/>
              <a:t>Expression-oriented</a:t>
            </a:r>
          </a:p>
          <a:p>
            <a:pPr lvl="1" eaLnBrk="1" hangingPunct="1"/>
            <a:r>
              <a:rPr lang="en-US" sz="1800" dirty="0"/>
              <a:t>Higher-order functions</a:t>
            </a:r>
          </a:p>
          <a:p>
            <a:pPr lvl="1" eaLnBrk="1" hangingPunct="1"/>
            <a:r>
              <a:rPr lang="en-US" sz="1800" dirty="0"/>
              <a:t>Garbage collection</a:t>
            </a:r>
          </a:p>
          <a:p>
            <a:pPr lvl="1" eaLnBrk="1" hangingPunct="1"/>
            <a:r>
              <a:rPr lang="en-US" sz="1800" dirty="0"/>
              <a:t>Abstract data types</a:t>
            </a:r>
          </a:p>
          <a:p>
            <a:pPr lvl="1" eaLnBrk="1" hangingPunct="1"/>
            <a:r>
              <a:rPr lang="en-US" sz="1800" dirty="0"/>
              <a:t>Module system</a:t>
            </a:r>
          </a:p>
          <a:p>
            <a:pPr lvl="1" eaLnBrk="1" hangingPunct="1"/>
            <a:r>
              <a:rPr lang="en-US" sz="1800" dirty="0" smtClean="0"/>
              <a:t>Exceptions</a:t>
            </a:r>
            <a:endParaRPr lang="en-US" sz="2200" dirty="0" smtClean="0"/>
          </a:p>
          <a:p>
            <a:pPr eaLnBrk="1" hangingPunct="1">
              <a:spcAft>
                <a:spcPts val="1800"/>
              </a:spcAft>
              <a:buFont typeface="Wingdings 2" charset="2"/>
              <a:buChar char=""/>
            </a:pPr>
            <a:r>
              <a:rPr lang="en-US" sz="2200" dirty="0" smtClean="0"/>
              <a:t>Designed by Turing-Award winner                            Robin Milner for LCF Theorem </a:t>
            </a:r>
            <a:r>
              <a:rPr lang="en-US" sz="2200" dirty="0" err="1" smtClean="0"/>
              <a:t>Prover</a:t>
            </a:r>
            <a:endParaRPr lang="en-US" sz="2200" dirty="0" smtClean="0"/>
          </a:p>
          <a:p>
            <a:pPr eaLnBrk="1" hangingPunct="1">
              <a:spcBef>
                <a:spcPct val="0"/>
              </a:spcBef>
              <a:spcAft>
                <a:spcPts val="600"/>
              </a:spcAft>
              <a:buFont typeface="Wingdings 2" charset="2"/>
              <a:buChar char=""/>
            </a:pPr>
            <a:r>
              <a:rPr lang="en-US" sz="2200" dirty="0" smtClean="0"/>
              <a:t>Used in textbook as example language</a:t>
            </a:r>
          </a:p>
          <a:p>
            <a:pPr eaLnBrk="1" hangingPunct="1">
              <a:lnSpc>
                <a:spcPct val="120000"/>
              </a:lnSpc>
              <a:spcAft>
                <a:spcPts val="1800"/>
              </a:spcAft>
              <a:buFont typeface="Wingdings 2" charset="2"/>
              <a:buNone/>
            </a:pPr>
            <a:endParaRPr lang="en-US" sz="2200" dirty="0" smtClean="0"/>
          </a:p>
        </p:txBody>
      </p:sp>
      <p:pic>
        <p:nvPicPr>
          <p:cNvPr id="30724" name="Picture 3" descr="RobinMilner"/>
          <p:cNvPicPr>
            <a:picLocks noChangeAspect="1" noChangeArrowheads="1"/>
          </p:cNvPicPr>
          <p:nvPr/>
        </p:nvPicPr>
        <p:blipFill>
          <a:blip r:embed="rId4"/>
          <a:srcRect l="28743" r="11273"/>
          <a:stretch>
            <a:fillRect/>
          </a:stretch>
        </p:blipFill>
        <p:spPr bwMode="auto">
          <a:xfrm>
            <a:off x="7019925" y="4203700"/>
            <a:ext cx="2124075" cy="265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038"/>
            <a:ext cx="8229600" cy="944562"/>
          </a:xfrm>
        </p:spPr>
        <p:txBody>
          <a:bodyPr/>
          <a:lstStyle/>
          <a:p>
            <a:pPr eaLnBrk="1" fontAlgn="auto" hangingPunct="1">
              <a:spcAft>
                <a:spcPts val="0"/>
              </a:spcAft>
              <a:defRPr/>
            </a:pPr>
            <a:r>
              <a:rPr lang="en-GB" dirty="0" smtClean="0">
                <a:ea typeface="+mj-ea"/>
                <a:cs typeface="+mj-cs"/>
                <a:hlinkClick r:id="rId3"/>
              </a:rPr>
              <a:t>Haskell</a:t>
            </a:r>
            <a:endParaRPr lang="en-US" dirty="0">
              <a:ea typeface="+mj-ea"/>
              <a:cs typeface="+mj-cs"/>
            </a:endParaRPr>
          </a:p>
        </p:txBody>
      </p:sp>
      <p:sp>
        <p:nvSpPr>
          <p:cNvPr id="31747" name="Content Placeholder 2"/>
          <p:cNvSpPr>
            <a:spLocks noGrp="1"/>
          </p:cNvSpPr>
          <p:nvPr>
            <p:ph idx="1"/>
          </p:nvPr>
        </p:nvSpPr>
        <p:spPr>
          <a:xfrm>
            <a:off x="457200" y="1143000"/>
            <a:ext cx="8229600" cy="3848100"/>
          </a:xfrm>
        </p:spPr>
        <p:txBody>
          <a:bodyPr/>
          <a:lstStyle/>
          <a:p>
            <a:pPr eaLnBrk="1" hangingPunct="1">
              <a:spcAft>
                <a:spcPct val="0"/>
              </a:spcAft>
              <a:buFont typeface="Wingdings 2" charset="2"/>
              <a:buChar char=""/>
            </a:pPr>
            <a:r>
              <a:rPr lang="en-GB" sz="2400" dirty="0" smtClean="0"/>
              <a:t>Haskell is a programming language that is</a:t>
            </a:r>
          </a:p>
          <a:p>
            <a:pPr lvl="1" eaLnBrk="1" hangingPunct="1"/>
            <a:r>
              <a:rPr lang="en-GB" sz="2000" dirty="0" smtClean="0">
                <a:solidFill>
                  <a:srgbClr val="FFFF00"/>
                </a:solidFill>
              </a:rPr>
              <a:t>Similar to ML</a:t>
            </a:r>
            <a:r>
              <a:rPr lang="en-GB" sz="2000" dirty="0" smtClean="0"/>
              <a:t>: general-purpose, strongly typed, higher-order, functional, supports type inference, supports interactive and compiled use</a:t>
            </a:r>
          </a:p>
          <a:p>
            <a:pPr lvl="1" eaLnBrk="1" hangingPunct="1"/>
            <a:r>
              <a:rPr lang="en-GB" sz="2000" dirty="0" smtClean="0">
                <a:solidFill>
                  <a:srgbClr val="FFFF00"/>
                </a:solidFill>
              </a:rPr>
              <a:t>Different from ML</a:t>
            </a:r>
            <a:r>
              <a:rPr lang="en-GB" sz="2000" dirty="0" smtClean="0"/>
              <a:t>: lazy evaluation, purely functional core, rapidly evolving type system.</a:t>
            </a:r>
          </a:p>
          <a:p>
            <a:pPr eaLnBrk="1" hangingPunct="1">
              <a:spcAft>
                <a:spcPct val="0"/>
              </a:spcAft>
              <a:buFont typeface="Wingdings 2" charset="2"/>
              <a:buChar char=""/>
            </a:pPr>
            <a:r>
              <a:rPr lang="en-GB" sz="2400" dirty="0" smtClean="0"/>
              <a:t>Designed by </a:t>
            </a:r>
            <a:r>
              <a:rPr lang="en-US" sz="2400" dirty="0" smtClean="0"/>
              <a:t>committee in 80’s and 90’s </a:t>
            </a:r>
            <a:r>
              <a:rPr lang="en-GB" sz="2400" dirty="0" smtClean="0"/>
              <a:t>to unify research efforts in lazy languages.</a:t>
            </a:r>
          </a:p>
          <a:p>
            <a:pPr lvl="1" eaLnBrk="1" hangingPunct="1"/>
            <a:r>
              <a:rPr lang="en-GB" sz="2000" dirty="0" smtClean="0">
                <a:hlinkClick r:id="rId4"/>
              </a:rPr>
              <a:t>Haskell 1.0</a:t>
            </a:r>
            <a:r>
              <a:rPr lang="en-GB" sz="2000" dirty="0" smtClean="0"/>
              <a:t> in 1990, </a:t>
            </a:r>
            <a:r>
              <a:rPr lang="en-GB" sz="2000" dirty="0" smtClean="0">
                <a:hlinkClick r:id="rId5"/>
              </a:rPr>
              <a:t>Haskell ‘98</a:t>
            </a:r>
            <a:r>
              <a:rPr lang="en-GB" sz="2000" dirty="0" smtClean="0"/>
              <a:t>, </a:t>
            </a:r>
            <a:r>
              <a:rPr lang="en-GB" sz="2000" dirty="0" smtClean="0">
                <a:hlinkClick r:id="rId6"/>
              </a:rPr>
              <a:t>Haskell’</a:t>
            </a:r>
            <a:r>
              <a:rPr lang="en-GB" sz="2000" dirty="0" smtClean="0"/>
              <a:t> ongoing. </a:t>
            </a:r>
          </a:p>
          <a:p>
            <a:pPr lvl="1" eaLnBrk="1" hangingPunct="1"/>
            <a:r>
              <a:rPr lang="en-US" sz="2000" dirty="0" smtClean="0"/>
              <a:t>“</a:t>
            </a:r>
            <a:r>
              <a:rPr lang="en-US" sz="2000" dirty="0" smtClean="0">
                <a:hlinkClick r:id="rId7"/>
              </a:rPr>
              <a:t>A History of Haskell: Being Lazy with Class</a:t>
            </a:r>
            <a:r>
              <a:rPr lang="en-US" sz="2000" dirty="0" smtClean="0"/>
              <a:t>” HOPL 3</a:t>
            </a:r>
            <a:endParaRPr lang="en-GB" sz="2000" dirty="0" smtClean="0"/>
          </a:p>
          <a:p>
            <a:pPr lvl="1" eaLnBrk="1" hangingPunct="1">
              <a:buFont typeface="Wingdings 2" charset="2"/>
              <a:buNone/>
            </a:pPr>
            <a:endParaRPr lang="en-US" dirty="0"/>
          </a:p>
        </p:txBody>
      </p:sp>
      <p:pic>
        <p:nvPicPr>
          <p:cNvPr id="31748" name="Picture 3" descr="spj-snow.jpg"/>
          <p:cNvPicPr>
            <a:picLocks noChangeAspect="1"/>
          </p:cNvPicPr>
          <p:nvPr/>
        </p:nvPicPr>
        <p:blipFill>
          <a:blip r:embed="rId8"/>
          <a:srcRect/>
          <a:stretch>
            <a:fillRect/>
          </a:stretch>
        </p:blipFill>
        <p:spPr bwMode="auto">
          <a:xfrm>
            <a:off x="4305300" y="5400675"/>
            <a:ext cx="1436688" cy="1457325"/>
          </a:xfrm>
          <a:prstGeom prst="rect">
            <a:avLst/>
          </a:prstGeom>
          <a:noFill/>
          <a:ln w="9525">
            <a:noFill/>
            <a:miter lim="800000"/>
            <a:headEnd/>
            <a:tailEnd/>
          </a:ln>
        </p:spPr>
      </p:pic>
      <p:pic>
        <p:nvPicPr>
          <p:cNvPr id="31749" name="Picture 4" descr="Mepic.jpg"/>
          <p:cNvPicPr>
            <a:picLocks noChangeAspect="1"/>
          </p:cNvPicPr>
          <p:nvPr/>
        </p:nvPicPr>
        <p:blipFill>
          <a:blip r:embed="rId9"/>
          <a:srcRect/>
          <a:stretch>
            <a:fillRect/>
          </a:stretch>
        </p:blipFill>
        <p:spPr bwMode="auto">
          <a:xfrm>
            <a:off x="3041650" y="5400675"/>
            <a:ext cx="1263650" cy="1457325"/>
          </a:xfrm>
          <a:prstGeom prst="rect">
            <a:avLst/>
          </a:prstGeom>
          <a:noFill/>
          <a:ln w="9525">
            <a:noFill/>
            <a:miter lim="800000"/>
            <a:headEnd/>
            <a:tailEnd/>
          </a:ln>
        </p:spPr>
      </p:pic>
      <p:pic>
        <p:nvPicPr>
          <p:cNvPr id="31750" name="Picture 5" descr="philtie.gif"/>
          <p:cNvPicPr>
            <a:picLocks noChangeAspect="1"/>
          </p:cNvPicPr>
          <p:nvPr/>
        </p:nvPicPr>
        <p:blipFill>
          <a:blip r:embed="rId10"/>
          <a:srcRect l="14400" r="20160"/>
          <a:stretch>
            <a:fillRect/>
          </a:stretch>
        </p:blipFill>
        <p:spPr bwMode="auto">
          <a:xfrm>
            <a:off x="7880350" y="5407025"/>
            <a:ext cx="1263650" cy="1450975"/>
          </a:xfrm>
          <a:prstGeom prst="rect">
            <a:avLst/>
          </a:prstGeom>
          <a:noFill/>
          <a:ln w="9525">
            <a:noFill/>
            <a:miter lim="800000"/>
            <a:headEnd/>
            <a:tailEnd/>
          </a:ln>
        </p:spPr>
      </p:pic>
      <p:pic>
        <p:nvPicPr>
          <p:cNvPr id="31751" name="Picture 6" descr="Hudak_Paul.jpg"/>
          <p:cNvPicPr>
            <a:picLocks noChangeAspect="1"/>
          </p:cNvPicPr>
          <p:nvPr/>
        </p:nvPicPr>
        <p:blipFill>
          <a:blip r:embed="rId11"/>
          <a:srcRect/>
          <a:stretch>
            <a:fillRect/>
          </a:stretch>
        </p:blipFill>
        <p:spPr bwMode="auto">
          <a:xfrm>
            <a:off x="0" y="5394325"/>
            <a:ext cx="1044575" cy="1463675"/>
          </a:xfrm>
          <a:prstGeom prst="rect">
            <a:avLst/>
          </a:prstGeom>
          <a:noFill/>
          <a:ln w="9525">
            <a:noFill/>
            <a:miter lim="800000"/>
            <a:headEnd/>
            <a:tailEnd/>
          </a:ln>
        </p:spPr>
      </p:pic>
      <p:sp>
        <p:nvSpPr>
          <p:cNvPr id="31752" name="TextBox 7"/>
          <p:cNvSpPr txBox="1">
            <a:spLocks noChangeArrowheads="1"/>
          </p:cNvSpPr>
          <p:nvPr/>
        </p:nvSpPr>
        <p:spPr bwMode="auto">
          <a:xfrm>
            <a:off x="990600" y="5308600"/>
            <a:ext cx="1350963" cy="369888"/>
          </a:xfrm>
          <a:prstGeom prst="rect">
            <a:avLst/>
          </a:prstGeom>
          <a:noFill/>
          <a:ln w="9525">
            <a:noFill/>
            <a:miter lim="800000"/>
            <a:headEnd/>
            <a:tailEnd/>
          </a:ln>
        </p:spPr>
        <p:txBody>
          <a:bodyPr wrap="none">
            <a:prstTxWarp prst="textNoShape">
              <a:avLst/>
            </a:prstTxWarp>
            <a:spAutoFit/>
          </a:bodyPr>
          <a:lstStyle/>
          <a:p>
            <a:r>
              <a:rPr lang="en-US" dirty="0">
                <a:latin typeface="Chalkboard"/>
                <a:ea typeface="Chalkboard"/>
                <a:cs typeface="Chalkboard"/>
              </a:rPr>
              <a:t>Paul </a:t>
            </a:r>
            <a:r>
              <a:rPr lang="en-US" dirty="0" err="1">
                <a:latin typeface="Chalkboard"/>
                <a:ea typeface="Chalkboard"/>
                <a:cs typeface="Chalkboard"/>
              </a:rPr>
              <a:t>Hudak</a:t>
            </a:r>
            <a:endParaRPr lang="en-US" dirty="0">
              <a:latin typeface="Chalkboard"/>
              <a:ea typeface="Chalkboard"/>
              <a:cs typeface="Chalkboard"/>
            </a:endParaRPr>
          </a:p>
        </p:txBody>
      </p:sp>
      <p:sp>
        <p:nvSpPr>
          <p:cNvPr id="31753" name="TextBox 8"/>
          <p:cNvSpPr txBox="1">
            <a:spLocks noChangeArrowheads="1"/>
          </p:cNvSpPr>
          <p:nvPr/>
        </p:nvSpPr>
        <p:spPr bwMode="auto">
          <a:xfrm>
            <a:off x="1473200" y="6451600"/>
            <a:ext cx="1493396" cy="369332"/>
          </a:xfrm>
          <a:prstGeom prst="rect">
            <a:avLst/>
          </a:prstGeom>
          <a:noFill/>
          <a:ln w="9525">
            <a:noFill/>
            <a:miter lim="800000"/>
            <a:headEnd/>
            <a:tailEnd/>
          </a:ln>
        </p:spPr>
        <p:txBody>
          <a:bodyPr wrap="none">
            <a:prstTxWarp prst="textNoShape">
              <a:avLst/>
            </a:prstTxWarp>
            <a:spAutoFit/>
          </a:bodyPr>
          <a:lstStyle/>
          <a:p>
            <a:r>
              <a:rPr lang="en-US" dirty="0">
                <a:latin typeface="Chalkboard"/>
                <a:ea typeface="Chalkboard"/>
                <a:cs typeface="Chalkboard"/>
              </a:rPr>
              <a:t>John Hughes</a:t>
            </a:r>
          </a:p>
        </p:txBody>
      </p:sp>
      <p:sp>
        <p:nvSpPr>
          <p:cNvPr id="31754" name="TextBox 9"/>
          <p:cNvSpPr txBox="1">
            <a:spLocks noChangeArrowheads="1"/>
          </p:cNvSpPr>
          <p:nvPr/>
        </p:nvSpPr>
        <p:spPr bwMode="auto">
          <a:xfrm>
            <a:off x="5765800" y="5334000"/>
            <a:ext cx="1600200" cy="646113"/>
          </a:xfrm>
          <a:prstGeom prst="rect">
            <a:avLst/>
          </a:prstGeom>
          <a:noFill/>
          <a:ln w="9525">
            <a:noFill/>
            <a:miter lim="800000"/>
            <a:headEnd/>
            <a:tailEnd/>
          </a:ln>
        </p:spPr>
        <p:txBody>
          <a:bodyPr>
            <a:prstTxWarp prst="textNoShape">
              <a:avLst/>
            </a:prstTxWarp>
            <a:spAutoFit/>
          </a:bodyPr>
          <a:lstStyle/>
          <a:p>
            <a:r>
              <a:rPr lang="en-US" dirty="0">
                <a:latin typeface="Chalkboard"/>
                <a:ea typeface="Chalkboard"/>
                <a:cs typeface="Chalkboard"/>
              </a:rPr>
              <a:t>Simon  Peyton Jones</a:t>
            </a:r>
          </a:p>
        </p:txBody>
      </p:sp>
      <p:sp>
        <p:nvSpPr>
          <p:cNvPr id="31755" name="TextBox 10"/>
          <p:cNvSpPr txBox="1">
            <a:spLocks noChangeArrowheads="1"/>
          </p:cNvSpPr>
          <p:nvPr/>
        </p:nvSpPr>
        <p:spPr bwMode="auto">
          <a:xfrm>
            <a:off x="6413500" y="6488113"/>
            <a:ext cx="1460500" cy="369887"/>
          </a:xfrm>
          <a:prstGeom prst="rect">
            <a:avLst/>
          </a:prstGeom>
          <a:noFill/>
          <a:ln w="9525">
            <a:noFill/>
            <a:miter lim="800000"/>
            <a:headEnd/>
            <a:tailEnd/>
          </a:ln>
        </p:spPr>
        <p:txBody>
          <a:bodyPr>
            <a:prstTxWarp prst="textNoShape">
              <a:avLst/>
            </a:prstTxWarp>
            <a:spAutoFit/>
          </a:bodyPr>
          <a:lstStyle/>
          <a:p>
            <a:r>
              <a:rPr lang="en-US" dirty="0">
                <a:latin typeface="Chalkboard"/>
                <a:ea typeface="Chalkboard"/>
                <a:cs typeface="Chalkboard"/>
              </a:rPr>
              <a:t>Phil </a:t>
            </a:r>
            <a:r>
              <a:rPr lang="en-US" dirty="0" err="1">
                <a:latin typeface="Chalkboard"/>
                <a:ea typeface="Chalkboard"/>
                <a:cs typeface="Chalkboard"/>
              </a:rPr>
              <a:t>Wadler</a:t>
            </a:r>
            <a:endParaRPr lang="en-US" dirty="0">
              <a:latin typeface="Chalkboard"/>
              <a:ea typeface="Chalkboard"/>
              <a:cs typeface="Chalkboard"/>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cs typeface="+mj-cs"/>
              </a:rPr>
              <a:t>Why Study Haskell?</a:t>
            </a:r>
            <a:endParaRPr lang="en-US" dirty="0">
              <a:ea typeface="+mj-ea"/>
              <a:cs typeface="+mj-cs"/>
            </a:endParaRPr>
          </a:p>
        </p:txBody>
      </p:sp>
      <p:sp>
        <p:nvSpPr>
          <p:cNvPr id="33795" name="Content Placeholder 2"/>
          <p:cNvSpPr>
            <a:spLocks noGrp="1"/>
          </p:cNvSpPr>
          <p:nvPr>
            <p:ph idx="1"/>
          </p:nvPr>
        </p:nvSpPr>
        <p:spPr>
          <a:xfrm>
            <a:off x="457200" y="1384300"/>
            <a:ext cx="8229600" cy="5092700"/>
          </a:xfrm>
        </p:spPr>
        <p:txBody>
          <a:bodyPr/>
          <a:lstStyle/>
          <a:p>
            <a:pPr eaLnBrk="1" hangingPunct="1">
              <a:spcAft>
                <a:spcPct val="0"/>
              </a:spcAft>
              <a:buFont typeface="Wingdings 2" charset="2"/>
              <a:buChar char=""/>
            </a:pPr>
            <a:r>
              <a:rPr lang="en-GB" dirty="0" smtClean="0"/>
              <a:t>Good vehicle for studying language concepts</a:t>
            </a:r>
          </a:p>
          <a:p>
            <a:pPr lvl="1" eaLnBrk="1" hangingPunct="1"/>
            <a:r>
              <a:rPr lang="en-GB" dirty="0" smtClean="0"/>
              <a:t>Types and type checking</a:t>
            </a:r>
          </a:p>
          <a:p>
            <a:pPr lvl="2" eaLnBrk="1" hangingPunct="1"/>
            <a:r>
              <a:rPr lang="en-GB" dirty="0" smtClean="0"/>
              <a:t>General issues in static and dynamic typing</a:t>
            </a:r>
          </a:p>
          <a:p>
            <a:pPr lvl="2" eaLnBrk="1" hangingPunct="1"/>
            <a:r>
              <a:rPr lang="en-GB" dirty="0" smtClean="0"/>
              <a:t>Type inference</a:t>
            </a:r>
          </a:p>
          <a:p>
            <a:pPr lvl="2" eaLnBrk="1" hangingPunct="1"/>
            <a:r>
              <a:rPr lang="en-GB" dirty="0" smtClean="0"/>
              <a:t>Parametric polymorphism</a:t>
            </a:r>
          </a:p>
          <a:p>
            <a:pPr lvl="2" eaLnBrk="1" hangingPunct="1"/>
            <a:r>
              <a:rPr lang="en-GB" dirty="0" smtClean="0"/>
              <a:t>Ad hoc polymorphism</a:t>
            </a:r>
          </a:p>
          <a:p>
            <a:pPr lvl="1" eaLnBrk="1" hangingPunct="1"/>
            <a:r>
              <a:rPr lang="en-GB" dirty="0" smtClean="0"/>
              <a:t>Control</a:t>
            </a:r>
          </a:p>
          <a:p>
            <a:pPr lvl="2" eaLnBrk="1" hangingPunct="1"/>
            <a:r>
              <a:rPr lang="en-GB" dirty="0" smtClean="0"/>
              <a:t>Lazy vs. eager evaluation</a:t>
            </a:r>
          </a:p>
          <a:p>
            <a:pPr lvl="2" eaLnBrk="1" hangingPunct="1"/>
            <a:r>
              <a:rPr lang="en-GB" dirty="0" smtClean="0"/>
              <a:t>Tail recursion and continuations</a:t>
            </a:r>
          </a:p>
          <a:p>
            <a:pPr lvl="2" eaLnBrk="1" hangingPunct="1"/>
            <a:r>
              <a:rPr lang="en-GB" dirty="0" smtClean="0"/>
              <a:t>Precise management of effects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cs typeface="+mj-cs"/>
              </a:rPr>
              <a:t>Why Study Haskell?</a:t>
            </a:r>
            <a:endParaRPr lang="en-US" dirty="0">
              <a:ea typeface="+mj-ea"/>
              <a:cs typeface="+mj-cs"/>
            </a:endParaRPr>
          </a:p>
        </p:txBody>
      </p:sp>
      <p:sp>
        <p:nvSpPr>
          <p:cNvPr id="35843" name="Content Placeholder 2"/>
          <p:cNvSpPr>
            <a:spLocks noGrp="1"/>
          </p:cNvSpPr>
          <p:nvPr>
            <p:ph idx="1"/>
          </p:nvPr>
        </p:nvSpPr>
        <p:spPr/>
        <p:txBody>
          <a:bodyPr/>
          <a:lstStyle/>
          <a:p>
            <a:pPr eaLnBrk="1" hangingPunct="1">
              <a:spcAft>
                <a:spcPct val="0"/>
              </a:spcAft>
              <a:buFont typeface="Wingdings 2" charset="2"/>
              <a:buChar char=""/>
            </a:pPr>
            <a:r>
              <a:rPr lang="en-GB" dirty="0" smtClean="0"/>
              <a:t>Functional programming will make you think differently about programming.</a:t>
            </a:r>
          </a:p>
          <a:p>
            <a:pPr lvl="1" eaLnBrk="1" hangingPunct="1"/>
            <a:r>
              <a:rPr lang="en-GB" dirty="0" smtClean="0"/>
              <a:t>Mainstream languages are all about </a:t>
            </a:r>
            <a:r>
              <a:rPr lang="en-GB" dirty="0" smtClean="0">
                <a:solidFill>
                  <a:srgbClr val="FFFF00"/>
                </a:solidFill>
              </a:rPr>
              <a:t>state</a:t>
            </a:r>
          </a:p>
          <a:p>
            <a:pPr lvl="1" eaLnBrk="1" hangingPunct="1"/>
            <a:r>
              <a:rPr lang="en-GB" dirty="0" smtClean="0"/>
              <a:t>Functional programming is all about </a:t>
            </a:r>
            <a:r>
              <a:rPr lang="en-GB" dirty="0" smtClean="0">
                <a:solidFill>
                  <a:srgbClr val="FFFF00"/>
                </a:solidFill>
              </a:rPr>
              <a:t>values</a:t>
            </a:r>
          </a:p>
          <a:p>
            <a:pPr eaLnBrk="1" hangingPunct="1">
              <a:spcAft>
                <a:spcPct val="0"/>
              </a:spcAft>
              <a:buFont typeface="Wingdings 2" charset="2"/>
              <a:buChar char=""/>
            </a:pPr>
            <a:r>
              <a:rPr lang="en-GB" dirty="0" smtClean="0"/>
              <a:t>Ideas will make you a better programmer in whatever language you regularly use.</a:t>
            </a:r>
          </a:p>
          <a:p>
            <a:pPr eaLnBrk="1" hangingPunct="1">
              <a:spcAft>
                <a:spcPct val="0"/>
              </a:spcAft>
              <a:buFont typeface="Wingdings 2" charset="2"/>
              <a:buChar char=""/>
            </a:pPr>
            <a:r>
              <a:rPr lang="en-GB" dirty="0" smtClean="0"/>
              <a:t>Haskell is “</a:t>
            </a:r>
            <a:r>
              <a:rPr lang="en-GB" dirty="0" smtClean="0">
                <a:solidFill>
                  <a:srgbClr val="FFFF00"/>
                </a:solidFill>
              </a:rPr>
              <a:t>cutting edge</a:t>
            </a:r>
            <a:r>
              <a:rPr lang="en-GB" dirty="0" smtClean="0"/>
              <a:t>.”  A lot of current research is done in the context of Haskell.</a:t>
            </a:r>
            <a:endParaRPr lang="en-US" dirty="0" smtClean="0"/>
          </a:p>
          <a:p>
            <a:pPr eaLnBrk="1" hangingPunct="1">
              <a:spcAft>
                <a:spcPct val="0"/>
              </a:spcAft>
              <a:buFont typeface="Wingdings 2" charset="2"/>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fontAlgn="auto" hangingPunct="1">
              <a:spcAft>
                <a:spcPts val="0"/>
              </a:spcAft>
              <a:defRPr/>
            </a:pPr>
            <a:r>
              <a:rPr lang="en-GB" sz="4000" dirty="0" smtClean="0">
                <a:ea typeface="+mj-ea"/>
                <a:cs typeface="+mj-cs"/>
              </a:rPr>
              <a:t>Most Research Languages</a:t>
            </a:r>
          </a:p>
        </p:txBody>
      </p:sp>
      <p:sp>
        <p:nvSpPr>
          <p:cNvPr id="37891" name="TextBox 14"/>
          <p:cNvSpPr txBox="1">
            <a:spLocks noChangeArrowheads="1"/>
          </p:cNvSpPr>
          <p:nvPr/>
        </p:nvSpPr>
        <p:spPr bwMode="auto">
          <a:xfrm>
            <a:off x="2185988" y="5389563"/>
            <a:ext cx="9144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1yr</a:t>
            </a:r>
          </a:p>
        </p:txBody>
      </p:sp>
      <p:sp>
        <p:nvSpPr>
          <p:cNvPr id="37892" name="TextBox 15"/>
          <p:cNvSpPr txBox="1">
            <a:spLocks noChangeArrowheads="1"/>
          </p:cNvSpPr>
          <p:nvPr/>
        </p:nvSpPr>
        <p:spPr bwMode="auto">
          <a:xfrm>
            <a:off x="3671888" y="5389563"/>
            <a:ext cx="9144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5yr</a:t>
            </a:r>
          </a:p>
        </p:txBody>
      </p:sp>
      <p:sp>
        <p:nvSpPr>
          <p:cNvPr id="37893" name="TextBox 16"/>
          <p:cNvSpPr txBox="1">
            <a:spLocks noChangeArrowheads="1"/>
          </p:cNvSpPr>
          <p:nvPr/>
        </p:nvSpPr>
        <p:spPr bwMode="auto">
          <a:xfrm>
            <a:off x="4700588" y="5389563"/>
            <a:ext cx="12573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10yr</a:t>
            </a:r>
          </a:p>
        </p:txBody>
      </p:sp>
      <p:sp>
        <p:nvSpPr>
          <p:cNvPr id="37894" name="TextBox 17"/>
          <p:cNvSpPr txBox="1">
            <a:spLocks noChangeArrowheads="1"/>
          </p:cNvSpPr>
          <p:nvPr/>
        </p:nvSpPr>
        <p:spPr bwMode="auto">
          <a:xfrm>
            <a:off x="6415088" y="5389563"/>
            <a:ext cx="12573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15yr</a:t>
            </a:r>
          </a:p>
        </p:txBody>
      </p:sp>
      <p:grpSp>
        <p:nvGrpSpPr>
          <p:cNvPr id="37895" name="Group 29"/>
          <p:cNvGrpSpPr>
            <a:grpSpLocks/>
          </p:cNvGrpSpPr>
          <p:nvPr/>
        </p:nvGrpSpPr>
        <p:grpSpPr bwMode="auto">
          <a:xfrm>
            <a:off x="285750" y="1785938"/>
            <a:ext cx="7786688" cy="3789362"/>
            <a:chOff x="0" y="1285860"/>
            <a:chExt cx="7786709" cy="3789251"/>
          </a:xfrm>
        </p:grpSpPr>
        <p:sp>
          <p:nvSpPr>
            <p:cNvPr id="37899" name="TextBox 13"/>
            <p:cNvSpPr txBox="1">
              <a:spLocks noChangeArrowheads="1"/>
            </p:cNvSpPr>
            <p:nvPr/>
          </p:nvSpPr>
          <p:spPr bwMode="auto">
            <a:xfrm>
              <a:off x="0" y="1357298"/>
              <a:ext cx="1845482" cy="706823"/>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1,000,000</a:t>
              </a:r>
            </a:p>
          </p:txBody>
        </p:sp>
        <p:cxnSp>
          <p:nvCxnSpPr>
            <p:cNvPr id="37900" name="Straight Connector 4"/>
            <p:cNvCxnSpPr>
              <a:cxnSpLocks noChangeShapeType="1"/>
            </p:cNvCxnSpPr>
            <p:nvPr/>
          </p:nvCxnSpPr>
          <p:spPr bwMode="auto">
            <a:xfrm rot="5400000">
              <a:off x="248216" y="2993742"/>
              <a:ext cx="3418306" cy="2541"/>
            </a:xfrm>
            <a:prstGeom prst="line">
              <a:avLst/>
            </a:prstGeom>
            <a:noFill/>
            <a:ln w="28575">
              <a:solidFill>
                <a:schemeClr val="tx1"/>
              </a:solidFill>
              <a:round/>
              <a:headEnd/>
              <a:tailEnd/>
            </a:ln>
          </p:spPr>
        </p:cxnSp>
        <p:cxnSp>
          <p:nvCxnSpPr>
            <p:cNvPr id="37901" name="Straight Connector 7"/>
            <p:cNvCxnSpPr>
              <a:cxnSpLocks noChangeShapeType="1"/>
            </p:cNvCxnSpPr>
            <p:nvPr/>
          </p:nvCxnSpPr>
          <p:spPr bwMode="auto">
            <a:xfrm rot="10800000" flipV="1">
              <a:off x="1957369" y="4701930"/>
              <a:ext cx="5829340" cy="29041"/>
            </a:xfrm>
            <a:prstGeom prst="line">
              <a:avLst/>
            </a:prstGeom>
            <a:noFill/>
            <a:ln w="28575">
              <a:solidFill>
                <a:schemeClr val="tx1"/>
              </a:solidFill>
              <a:round/>
              <a:headEnd/>
              <a:tailEnd/>
            </a:ln>
          </p:spPr>
        </p:cxnSp>
        <p:sp>
          <p:nvSpPr>
            <p:cNvPr id="37902" name="TextBox 10"/>
            <p:cNvSpPr txBox="1">
              <a:spLocks noChangeArrowheads="1"/>
            </p:cNvSpPr>
            <p:nvPr/>
          </p:nvSpPr>
          <p:spPr bwMode="auto">
            <a:xfrm>
              <a:off x="1385864" y="4035551"/>
              <a:ext cx="457203"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a:t>
              </a:r>
            </a:p>
          </p:txBody>
        </p:sp>
        <p:sp>
          <p:nvSpPr>
            <p:cNvPr id="37903" name="TextBox 11"/>
            <p:cNvSpPr txBox="1">
              <a:spLocks noChangeArrowheads="1"/>
            </p:cNvSpPr>
            <p:nvPr/>
          </p:nvSpPr>
          <p:spPr bwMode="auto">
            <a:xfrm>
              <a:off x="700060" y="3164220"/>
              <a:ext cx="1143008"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a:t>
              </a:r>
            </a:p>
          </p:txBody>
        </p:sp>
        <p:sp>
          <p:nvSpPr>
            <p:cNvPr id="37904" name="TextBox 12"/>
            <p:cNvSpPr txBox="1">
              <a:spLocks noChangeArrowheads="1"/>
            </p:cNvSpPr>
            <p:nvPr/>
          </p:nvSpPr>
          <p:spPr bwMode="auto">
            <a:xfrm>
              <a:off x="285720" y="2285992"/>
              <a:ext cx="1485910"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10,000</a:t>
              </a:r>
            </a:p>
          </p:txBody>
        </p:sp>
        <p:sp>
          <p:nvSpPr>
            <p:cNvPr id="37905" name="Freeform 27"/>
            <p:cNvSpPr>
              <a:spLocks noChangeArrowheads="1"/>
            </p:cNvSpPr>
            <p:nvPr/>
          </p:nvSpPr>
          <p:spPr bwMode="auto">
            <a:xfrm>
              <a:off x="1992943" y="4153073"/>
              <a:ext cx="1187929" cy="541221"/>
            </a:xfrm>
            <a:custGeom>
              <a:avLst/>
              <a:gdLst>
                <a:gd name="T0" fmla="*/ 0 w 959005"/>
                <a:gd name="T1" fmla="*/ 0 h 367990"/>
                <a:gd name="T2" fmla="*/ 1356473 w 959005"/>
                <a:gd name="T3" fmla="*/ 0 h 367990"/>
                <a:gd name="T4" fmla="*/ 1356473 w 959005"/>
                <a:gd name="T5" fmla="*/ 0 h 367990"/>
                <a:gd name="T6" fmla="*/ 1822760 w 959005"/>
                <a:gd name="T7" fmla="*/ 1170716 h 367990"/>
                <a:gd name="T8" fmla="*/ 1822760 w 959005"/>
                <a:gd name="T9" fmla="*/ 1170716 h 367990"/>
                <a:gd name="T10" fmla="*/ 0 60000 65536"/>
                <a:gd name="T11" fmla="*/ 0 60000 65536"/>
                <a:gd name="T12" fmla="*/ 0 60000 65536"/>
                <a:gd name="T13" fmla="*/ 0 60000 65536"/>
                <a:gd name="T14" fmla="*/ 0 60000 65536"/>
                <a:gd name="T15" fmla="*/ 0 w 959005"/>
                <a:gd name="T16" fmla="*/ 0 h 367990"/>
                <a:gd name="T17" fmla="*/ 959005 w 959005"/>
                <a:gd name="T18" fmla="*/ 367990 h 367990"/>
              </a:gdLst>
              <a:ahLst/>
              <a:cxnLst>
                <a:cxn ang="T10">
                  <a:pos x="T0" y="T1"/>
                </a:cxn>
                <a:cxn ang="T11">
                  <a:pos x="T2" y="T3"/>
                </a:cxn>
                <a:cxn ang="T12">
                  <a:pos x="T4" y="T5"/>
                </a:cxn>
                <a:cxn ang="T13">
                  <a:pos x="T6" y="T7"/>
                </a:cxn>
                <a:cxn ang="T14">
                  <a:pos x="T8" y="T9"/>
                </a:cxn>
              </a:cxnLst>
              <a:rect l="T15" t="T16" r="T17" b="T18"/>
              <a:pathLst>
                <a:path w="959005" h="367990">
                  <a:moveTo>
                    <a:pt x="0" y="0"/>
                  </a:moveTo>
                  <a:lnTo>
                    <a:pt x="713678" y="0"/>
                  </a:lnTo>
                  <a:lnTo>
                    <a:pt x="959005" y="367990"/>
                  </a:lnTo>
                </a:path>
              </a:pathLst>
            </a:custGeom>
            <a:noFill/>
            <a:ln w="57150">
              <a:solidFill>
                <a:srgbClr val="FF0000"/>
              </a:solidFill>
              <a:round/>
              <a:headEnd/>
              <a:tailEnd/>
            </a:ln>
          </p:spPr>
          <p:txBody>
            <a:bodyPr anchor="ctr">
              <a:prstTxWarp prst="textNoShape">
                <a:avLst/>
              </a:prstTxWarp>
            </a:bodyPr>
            <a:lstStyle/>
            <a:p>
              <a:pPr algn="ctr"/>
              <a:endParaRPr lang="en-US">
                <a:latin typeface="Book Antiqua" charset="0"/>
              </a:endParaRPr>
            </a:p>
          </p:txBody>
        </p:sp>
      </p:grpSp>
      <p:sp>
        <p:nvSpPr>
          <p:cNvPr id="37896" name="TextBox 30"/>
          <p:cNvSpPr txBox="1">
            <a:spLocks noChangeArrowheads="1"/>
          </p:cNvSpPr>
          <p:nvPr/>
        </p:nvSpPr>
        <p:spPr bwMode="auto">
          <a:xfrm>
            <a:off x="3786188" y="4071938"/>
            <a:ext cx="2484437"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The quick death</a:t>
            </a:r>
          </a:p>
        </p:txBody>
      </p:sp>
      <p:sp>
        <p:nvSpPr>
          <p:cNvPr id="37897" name="TextBox 31"/>
          <p:cNvSpPr txBox="1">
            <a:spLocks noChangeArrowheads="1"/>
          </p:cNvSpPr>
          <p:nvPr/>
        </p:nvSpPr>
        <p:spPr bwMode="auto">
          <a:xfrm rot="-5400000">
            <a:off x="-152400" y="4295776"/>
            <a:ext cx="1481137"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Geeks</a:t>
            </a:r>
          </a:p>
        </p:txBody>
      </p:sp>
      <p:sp>
        <p:nvSpPr>
          <p:cNvPr id="37898" name="TextBox 32"/>
          <p:cNvSpPr txBox="1">
            <a:spLocks noChangeArrowheads="1"/>
          </p:cNvSpPr>
          <p:nvPr/>
        </p:nvSpPr>
        <p:spPr bwMode="auto">
          <a:xfrm rot="-5400000">
            <a:off x="-438150" y="2224088"/>
            <a:ext cx="2052638"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Practitioners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p:nvPr>
        </p:nvSpPr>
        <p:spPr>
          <a:xfrm>
            <a:off x="525463" y="279400"/>
            <a:ext cx="7886700" cy="1096963"/>
          </a:xfrm>
        </p:spPr>
        <p:txBody>
          <a:bodyPr/>
          <a:lstStyle/>
          <a:p>
            <a:pPr eaLnBrk="1" fontAlgn="auto" hangingPunct="1">
              <a:spcAft>
                <a:spcPts val="0"/>
              </a:spcAft>
              <a:defRPr/>
            </a:pPr>
            <a:r>
              <a:rPr lang="en-GB" sz="4000" dirty="0" smtClean="0">
                <a:ea typeface="+mj-ea"/>
                <a:cs typeface="+mj-cs"/>
              </a:rPr>
              <a:t>Successful Research Languages</a:t>
            </a:r>
          </a:p>
        </p:txBody>
      </p:sp>
      <p:sp>
        <p:nvSpPr>
          <p:cNvPr id="39939" name="TextBox 14"/>
          <p:cNvSpPr txBox="1">
            <a:spLocks noChangeArrowheads="1"/>
          </p:cNvSpPr>
          <p:nvPr/>
        </p:nvSpPr>
        <p:spPr bwMode="auto">
          <a:xfrm>
            <a:off x="2185988" y="5389563"/>
            <a:ext cx="9144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1yr</a:t>
            </a:r>
          </a:p>
        </p:txBody>
      </p:sp>
      <p:sp>
        <p:nvSpPr>
          <p:cNvPr id="39940" name="TextBox 15"/>
          <p:cNvSpPr txBox="1">
            <a:spLocks noChangeArrowheads="1"/>
          </p:cNvSpPr>
          <p:nvPr/>
        </p:nvSpPr>
        <p:spPr bwMode="auto">
          <a:xfrm>
            <a:off x="3671888" y="5389563"/>
            <a:ext cx="9144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5yr</a:t>
            </a:r>
          </a:p>
        </p:txBody>
      </p:sp>
      <p:sp>
        <p:nvSpPr>
          <p:cNvPr id="39941" name="TextBox 16"/>
          <p:cNvSpPr txBox="1">
            <a:spLocks noChangeArrowheads="1"/>
          </p:cNvSpPr>
          <p:nvPr/>
        </p:nvSpPr>
        <p:spPr bwMode="auto">
          <a:xfrm>
            <a:off x="4700588" y="5389563"/>
            <a:ext cx="12573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10yr</a:t>
            </a:r>
          </a:p>
        </p:txBody>
      </p:sp>
      <p:sp>
        <p:nvSpPr>
          <p:cNvPr id="39942" name="TextBox 17"/>
          <p:cNvSpPr txBox="1">
            <a:spLocks noChangeArrowheads="1"/>
          </p:cNvSpPr>
          <p:nvPr/>
        </p:nvSpPr>
        <p:spPr bwMode="auto">
          <a:xfrm>
            <a:off x="6415088" y="5389563"/>
            <a:ext cx="12573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15yr</a:t>
            </a:r>
          </a:p>
        </p:txBody>
      </p:sp>
      <p:grpSp>
        <p:nvGrpSpPr>
          <p:cNvPr id="39943" name="Group 29"/>
          <p:cNvGrpSpPr>
            <a:grpSpLocks/>
          </p:cNvGrpSpPr>
          <p:nvPr/>
        </p:nvGrpSpPr>
        <p:grpSpPr bwMode="auto">
          <a:xfrm>
            <a:off x="285750" y="1785938"/>
            <a:ext cx="7786688" cy="3789362"/>
            <a:chOff x="0" y="1285860"/>
            <a:chExt cx="7786709" cy="3789251"/>
          </a:xfrm>
        </p:grpSpPr>
        <p:sp>
          <p:nvSpPr>
            <p:cNvPr id="39948" name="TextBox 13"/>
            <p:cNvSpPr txBox="1">
              <a:spLocks noChangeArrowheads="1"/>
            </p:cNvSpPr>
            <p:nvPr/>
          </p:nvSpPr>
          <p:spPr bwMode="auto">
            <a:xfrm>
              <a:off x="0" y="1357298"/>
              <a:ext cx="1845482" cy="706823"/>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1,000,000</a:t>
              </a:r>
            </a:p>
          </p:txBody>
        </p:sp>
        <p:cxnSp>
          <p:nvCxnSpPr>
            <p:cNvPr id="39949" name="Straight Connector 4"/>
            <p:cNvCxnSpPr>
              <a:cxnSpLocks noChangeShapeType="1"/>
            </p:cNvCxnSpPr>
            <p:nvPr/>
          </p:nvCxnSpPr>
          <p:spPr bwMode="auto">
            <a:xfrm rot="5400000">
              <a:off x="248216" y="2993742"/>
              <a:ext cx="3418306" cy="2541"/>
            </a:xfrm>
            <a:prstGeom prst="line">
              <a:avLst/>
            </a:prstGeom>
            <a:noFill/>
            <a:ln w="28575">
              <a:solidFill>
                <a:schemeClr val="tx1"/>
              </a:solidFill>
              <a:round/>
              <a:headEnd/>
              <a:tailEnd/>
            </a:ln>
          </p:spPr>
        </p:cxnSp>
        <p:cxnSp>
          <p:nvCxnSpPr>
            <p:cNvPr id="39950" name="Straight Connector 7"/>
            <p:cNvCxnSpPr>
              <a:cxnSpLocks noChangeShapeType="1"/>
            </p:cNvCxnSpPr>
            <p:nvPr/>
          </p:nvCxnSpPr>
          <p:spPr bwMode="auto">
            <a:xfrm rot="10800000" flipV="1">
              <a:off x="1957369" y="4701930"/>
              <a:ext cx="5829340" cy="29041"/>
            </a:xfrm>
            <a:prstGeom prst="line">
              <a:avLst/>
            </a:prstGeom>
            <a:noFill/>
            <a:ln w="28575">
              <a:solidFill>
                <a:schemeClr val="tx1"/>
              </a:solidFill>
              <a:round/>
              <a:headEnd/>
              <a:tailEnd/>
            </a:ln>
          </p:spPr>
        </p:cxnSp>
        <p:sp>
          <p:nvSpPr>
            <p:cNvPr id="39951" name="TextBox 10"/>
            <p:cNvSpPr txBox="1">
              <a:spLocks noChangeArrowheads="1"/>
            </p:cNvSpPr>
            <p:nvPr/>
          </p:nvSpPr>
          <p:spPr bwMode="auto">
            <a:xfrm>
              <a:off x="1385864" y="4035551"/>
              <a:ext cx="457203"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a:t>
              </a:r>
            </a:p>
          </p:txBody>
        </p:sp>
        <p:sp>
          <p:nvSpPr>
            <p:cNvPr id="39952" name="TextBox 11"/>
            <p:cNvSpPr txBox="1">
              <a:spLocks noChangeArrowheads="1"/>
            </p:cNvSpPr>
            <p:nvPr/>
          </p:nvSpPr>
          <p:spPr bwMode="auto">
            <a:xfrm>
              <a:off x="700060" y="3164220"/>
              <a:ext cx="1143008"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a:t>
              </a:r>
            </a:p>
          </p:txBody>
        </p:sp>
        <p:sp>
          <p:nvSpPr>
            <p:cNvPr id="39953" name="TextBox 12"/>
            <p:cNvSpPr txBox="1">
              <a:spLocks noChangeArrowheads="1"/>
            </p:cNvSpPr>
            <p:nvPr/>
          </p:nvSpPr>
          <p:spPr bwMode="auto">
            <a:xfrm>
              <a:off x="285720" y="2285992"/>
              <a:ext cx="1485910"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10,000</a:t>
              </a:r>
            </a:p>
          </p:txBody>
        </p:sp>
      </p:grpSp>
      <p:sp>
        <p:nvSpPr>
          <p:cNvPr id="39944" name="Freeform 18"/>
          <p:cNvSpPr>
            <a:spLocks noChangeArrowheads="1"/>
          </p:cNvSpPr>
          <p:nvPr/>
        </p:nvSpPr>
        <p:spPr bwMode="auto">
          <a:xfrm>
            <a:off x="2252663" y="3932238"/>
            <a:ext cx="2698750" cy="1296987"/>
          </a:xfrm>
          <a:custGeom>
            <a:avLst/>
            <a:gdLst>
              <a:gd name="T0" fmla="*/ 22304 w 2698594"/>
              <a:gd name="T1" fmla="*/ 783974 h 1297258"/>
              <a:gd name="T2" fmla="*/ 178439 w 2698594"/>
              <a:gd name="T3" fmla="*/ 783974 h 1297258"/>
              <a:gd name="T4" fmla="*/ 1092945 w 2698594"/>
              <a:gd name="T5" fmla="*/ 538749 h 1297258"/>
              <a:gd name="T6" fmla="*/ 2063213 w 2698594"/>
              <a:gd name="T7" fmla="*/ 126328 h 1297258"/>
              <a:gd name="T8" fmla="*/ 2698906 w 2698594"/>
              <a:gd name="T9" fmla="*/ 1296716 h 1297258"/>
              <a:gd name="T10" fmla="*/ 0 60000 65536"/>
              <a:gd name="T11" fmla="*/ 0 60000 65536"/>
              <a:gd name="T12" fmla="*/ 0 60000 65536"/>
              <a:gd name="T13" fmla="*/ 0 60000 65536"/>
              <a:gd name="T14" fmla="*/ 0 60000 65536"/>
              <a:gd name="T15" fmla="*/ 0 w 2698594"/>
              <a:gd name="T16" fmla="*/ 0 h 1297258"/>
              <a:gd name="T17" fmla="*/ 2698594 w 2698594"/>
              <a:gd name="T18" fmla="*/ 1297258 h 1297258"/>
            </a:gdLst>
            <a:ahLst/>
            <a:cxnLst>
              <a:cxn ang="T10">
                <a:pos x="T0" y="T1"/>
              </a:cxn>
              <a:cxn ang="T11">
                <a:pos x="T2" y="T3"/>
              </a:cxn>
              <a:cxn ang="T12">
                <a:pos x="T4" y="T5"/>
              </a:cxn>
              <a:cxn ang="T13">
                <a:pos x="T6" y="T7"/>
              </a:cxn>
              <a:cxn ang="T14">
                <a:pos x="T8" y="T9"/>
              </a:cxn>
            </a:cxnLst>
            <a:rect l="T15" t="T16" r="T17" b="T18"/>
            <a:pathLst>
              <a:path w="2698594" h="1297258">
                <a:moveTo>
                  <a:pt x="22302" y="784302"/>
                </a:moveTo>
                <a:cubicBezTo>
                  <a:pt x="11151" y="804746"/>
                  <a:pt x="0" y="825190"/>
                  <a:pt x="178419" y="784302"/>
                </a:cubicBezTo>
                <a:cubicBezTo>
                  <a:pt x="356838" y="743414"/>
                  <a:pt x="778726" y="648629"/>
                  <a:pt x="1092819" y="538975"/>
                </a:cubicBezTo>
                <a:cubicBezTo>
                  <a:pt x="1406912" y="429321"/>
                  <a:pt x="1795346" y="0"/>
                  <a:pt x="2062975" y="126380"/>
                </a:cubicBezTo>
                <a:cubicBezTo>
                  <a:pt x="2330604" y="252760"/>
                  <a:pt x="2514599" y="775009"/>
                  <a:pt x="2698594" y="1297258"/>
                </a:cubicBezTo>
              </a:path>
            </a:pathLst>
          </a:custGeom>
          <a:noFill/>
          <a:ln w="57150">
            <a:solidFill>
              <a:srgbClr val="FF0000"/>
            </a:solidFill>
            <a:round/>
            <a:headEnd/>
            <a:tailEnd/>
          </a:ln>
        </p:spPr>
        <p:txBody>
          <a:bodyPr anchor="ctr">
            <a:prstTxWarp prst="textNoShape">
              <a:avLst/>
            </a:prstTxWarp>
          </a:bodyPr>
          <a:lstStyle/>
          <a:p>
            <a:pPr algn="ctr"/>
            <a:endParaRPr lang="en-US">
              <a:latin typeface="Book Antiqua" charset="0"/>
            </a:endParaRPr>
          </a:p>
        </p:txBody>
      </p:sp>
      <p:sp>
        <p:nvSpPr>
          <p:cNvPr id="39945" name="TextBox 19"/>
          <p:cNvSpPr txBox="1">
            <a:spLocks noChangeArrowheads="1"/>
          </p:cNvSpPr>
          <p:nvPr/>
        </p:nvSpPr>
        <p:spPr bwMode="auto">
          <a:xfrm>
            <a:off x="4786313" y="3786188"/>
            <a:ext cx="2359025"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The slow death</a:t>
            </a:r>
          </a:p>
        </p:txBody>
      </p:sp>
      <p:sp>
        <p:nvSpPr>
          <p:cNvPr id="39946" name="TextBox 20"/>
          <p:cNvSpPr txBox="1">
            <a:spLocks noChangeArrowheads="1"/>
          </p:cNvSpPr>
          <p:nvPr/>
        </p:nvSpPr>
        <p:spPr bwMode="auto">
          <a:xfrm rot="-5400000">
            <a:off x="-152400" y="4295776"/>
            <a:ext cx="1481137"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Geeks</a:t>
            </a:r>
          </a:p>
        </p:txBody>
      </p:sp>
      <p:sp>
        <p:nvSpPr>
          <p:cNvPr id="39947" name="TextBox 21"/>
          <p:cNvSpPr txBox="1">
            <a:spLocks noChangeArrowheads="1"/>
          </p:cNvSpPr>
          <p:nvPr/>
        </p:nvSpPr>
        <p:spPr bwMode="auto">
          <a:xfrm rot="-5400000">
            <a:off x="-438150" y="2224088"/>
            <a:ext cx="2052638"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Practitioners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830262"/>
          </a:xfrm>
        </p:spPr>
        <p:txBody>
          <a:bodyPr/>
          <a:lstStyle/>
          <a:p>
            <a:pPr eaLnBrk="1" fontAlgn="auto" hangingPunct="1">
              <a:spcAft>
                <a:spcPts val="0"/>
              </a:spcAft>
              <a:defRPr/>
            </a:pPr>
            <a:r>
              <a:rPr lang="en-US" dirty="0">
                <a:ea typeface="+mj-ea"/>
                <a:cs typeface="Chalkboard"/>
              </a:rPr>
              <a:t>Language</a:t>
            </a:r>
            <a:r>
              <a:rPr lang="en-US" dirty="0" smtClean="0">
                <a:ea typeface="+mj-ea"/>
                <a:cs typeface="Chalkboard"/>
              </a:rPr>
              <a:t> Evolution</a:t>
            </a:r>
            <a:endParaRPr lang="en-US" dirty="0">
              <a:ea typeface="+mj-ea"/>
              <a:cs typeface="Chalkboard"/>
            </a:endParaRPr>
          </a:p>
        </p:txBody>
      </p:sp>
      <p:sp>
        <p:nvSpPr>
          <p:cNvPr id="16387" name="Rectangle 4"/>
          <p:cNvSpPr>
            <a:spLocks noChangeArrowheads="1"/>
          </p:cNvSpPr>
          <p:nvPr/>
        </p:nvSpPr>
        <p:spPr bwMode="auto">
          <a:xfrm>
            <a:off x="3581400" y="1549400"/>
            <a:ext cx="1663700" cy="411163"/>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dirty="0" err="1">
                <a:latin typeface="Chalkboard"/>
                <a:ea typeface="Chalkboard"/>
                <a:cs typeface="Chalkboard"/>
              </a:rPr>
              <a:t>Algol</a:t>
            </a:r>
            <a:r>
              <a:rPr lang="en-US" sz="2400" dirty="0">
                <a:latin typeface="Chalkboard"/>
                <a:ea typeface="Chalkboard"/>
                <a:cs typeface="Chalkboard"/>
              </a:rPr>
              <a:t> 60</a:t>
            </a:r>
          </a:p>
        </p:txBody>
      </p:sp>
      <p:sp>
        <p:nvSpPr>
          <p:cNvPr id="16388" name="Rectangle 5"/>
          <p:cNvSpPr>
            <a:spLocks noChangeArrowheads="1"/>
          </p:cNvSpPr>
          <p:nvPr/>
        </p:nvSpPr>
        <p:spPr bwMode="auto">
          <a:xfrm>
            <a:off x="3581400" y="2384425"/>
            <a:ext cx="1663700" cy="411163"/>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dirty="0" err="1">
                <a:latin typeface="Chalkboard"/>
                <a:ea typeface="Chalkboard"/>
                <a:cs typeface="Chalkboard"/>
              </a:rPr>
              <a:t>Algol</a:t>
            </a:r>
            <a:r>
              <a:rPr lang="en-US" sz="2400" dirty="0">
                <a:latin typeface="Chalkboard"/>
                <a:ea typeface="Chalkboard"/>
                <a:cs typeface="Chalkboard"/>
              </a:rPr>
              <a:t> 68</a:t>
            </a:r>
          </a:p>
        </p:txBody>
      </p:sp>
      <p:sp>
        <p:nvSpPr>
          <p:cNvPr id="16389" name="Rectangle 7"/>
          <p:cNvSpPr>
            <a:spLocks noChangeArrowheads="1"/>
          </p:cNvSpPr>
          <p:nvPr/>
        </p:nvSpPr>
        <p:spPr bwMode="auto">
          <a:xfrm>
            <a:off x="1587500" y="4365625"/>
            <a:ext cx="1663700" cy="411163"/>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dirty="0">
                <a:latin typeface="Chalkboard"/>
                <a:ea typeface="Chalkboard"/>
                <a:cs typeface="Chalkboard"/>
              </a:rPr>
              <a:t>ML</a:t>
            </a:r>
          </a:p>
        </p:txBody>
      </p:sp>
      <p:sp>
        <p:nvSpPr>
          <p:cNvPr id="16390" name="Rectangle 8"/>
          <p:cNvSpPr>
            <a:spLocks noChangeArrowheads="1"/>
          </p:cNvSpPr>
          <p:nvPr/>
        </p:nvSpPr>
        <p:spPr bwMode="auto">
          <a:xfrm>
            <a:off x="3606800" y="4365625"/>
            <a:ext cx="1663700" cy="411163"/>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dirty="0">
                <a:latin typeface="Chalkboard"/>
                <a:ea typeface="Chalkboard"/>
                <a:cs typeface="Chalkboard"/>
              </a:rPr>
              <a:t>Modula</a:t>
            </a:r>
          </a:p>
        </p:txBody>
      </p:sp>
      <p:sp>
        <p:nvSpPr>
          <p:cNvPr id="16391" name="Rectangle 11"/>
          <p:cNvSpPr>
            <a:spLocks noChangeArrowheads="1"/>
          </p:cNvSpPr>
          <p:nvPr/>
        </p:nvSpPr>
        <p:spPr bwMode="auto">
          <a:xfrm>
            <a:off x="584200" y="1574800"/>
            <a:ext cx="1663700" cy="411163"/>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dirty="0">
                <a:latin typeface="Chalkboard"/>
                <a:ea typeface="Chalkboard"/>
                <a:cs typeface="Chalkboard"/>
              </a:rPr>
              <a:t>Lisp</a:t>
            </a:r>
          </a:p>
        </p:txBody>
      </p:sp>
      <p:sp>
        <p:nvSpPr>
          <p:cNvPr id="16392" name="Text Box 19"/>
          <p:cNvSpPr txBox="1">
            <a:spLocks noChangeArrowheads="1"/>
          </p:cNvSpPr>
          <p:nvPr/>
        </p:nvSpPr>
        <p:spPr bwMode="auto">
          <a:xfrm>
            <a:off x="457200" y="5983357"/>
            <a:ext cx="8445500" cy="707886"/>
          </a:xfrm>
          <a:prstGeom prst="rect">
            <a:avLst/>
          </a:prstGeom>
          <a:noFill/>
          <a:ln w="9525">
            <a:noFill/>
            <a:miter lim="800000"/>
            <a:headEnd/>
            <a:tailEnd/>
          </a:ln>
        </p:spPr>
        <p:txBody>
          <a:bodyPr wrap="square" anchor="ctr">
            <a:prstTxWarp prst="textNoShape">
              <a:avLst/>
            </a:prstTxWarp>
            <a:spAutoFit/>
          </a:bodyPr>
          <a:lstStyle/>
          <a:p>
            <a:r>
              <a:rPr lang="en-US" sz="2000" dirty="0">
                <a:latin typeface="Chalkboard"/>
                <a:ea typeface="Chalkboard"/>
                <a:cs typeface="Chalkboard"/>
              </a:rPr>
              <a:t>Many other </a:t>
            </a:r>
            <a:r>
              <a:rPr lang="en-US" sz="2000" dirty="0" smtClean="0">
                <a:latin typeface="Chalkboard"/>
                <a:ea typeface="Chalkboard"/>
                <a:cs typeface="Chalkboard"/>
              </a:rPr>
              <a:t>languages: </a:t>
            </a:r>
            <a:r>
              <a:rPr lang="en-US" sz="2000" dirty="0" err="1" smtClean="0">
                <a:latin typeface="Chalkboard"/>
                <a:ea typeface="Chalkboard"/>
                <a:cs typeface="Chalkboard"/>
              </a:rPr>
              <a:t>Algol</a:t>
            </a:r>
            <a:r>
              <a:rPr lang="en-US" sz="2000" dirty="0" smtClean="0">
                <a:latin typeface="Chalkboard"/>
                <a:ea typeface="Chalkboard"/>
                <a:cs typeface="Chalkboard"/>
              </a:rPr>
              <a:t> </a:t>
            </a:r>
            <a:r>
              <a:rPr lang="en-US" sz="2000" dirty="0">
                <a:latin typeface="Chalkboard"/>
                <a:ea typeface="Chalkboard"/>
                <a:cs typeface="Chalkboard"/>
              </a:rPr>
              <a:t>58, </a:t>
            </a:r>
            <a:r>
              <a:rPr lang="en-US" sz="2000" dirty="0" err="1">
                <a:latin typeface="Chalkboard"/>
                <a:ea typeface="Chalkboard"/>
                <a:cs typeface="Chalkboard"/>
              </a:rPr>
              <a:t>Algol</a:t>
            </a:r>
            <a:r>
              <a:rPr lang="en-US" sz="2000" dirty="0">
                <a:latin typeface="Chalkboard"/>
                <a:ea typeface="Chalkboard"/>
                <a:cs typeface="Chalkboard"/>
              </a:rPr>
              <a:t> W, Euclid, EL1, Mesa (PARC)</a:t>
            </a:r>
            <a:r>
              <a:rPr lang="en-US" sz="2000" dirty="0" smtClean="0">
                <a:latin typeface="Chalkboard"/>
                <a:ea typeface="Chalkboard"/>
                <a:cs typeface="Chalkboard"/>
              </a:rPr>
              <a:t>, Modula</a:t>
            </a:r>
            <a:r>
              <a:rPr lang="en-US" sz="2000" dirty="0">
                <a:latin typeface="Chalkboard"/>
                <a:ea typeface="Chalkboard"/>
                <a:cs typeface="Chalkboard"/>
              </a:rPr>
              <a:t>-2, Oberon, Modula-3 (DEC</a:t>
            </a:r>
            <a:r>
              <a:rPr lang="en-US" sz="2000" dirty="0" smtClean="0">
                <a:latin typeface="Chalkboard"/>
                <a:ea typeface="Chalkboard"/>
                <a:cs typeface="Chalkboard"/>
              </a:rPr>
              <a:t>), …</a:t>
            </a:r>
            <a:endParaRPr lang="en-US" sz="2000" dirty="0">
              <a:latin typeface="Chalkboard"/>
              <a:ea typeface="Chalkboard"/>
              <a:cs typeface="Chalkboard"/>
            </a:endParaRPr>
          </a:p>
        </p:txBody>
      </p:sp>
      <p:sp>
        <p:nvSpPr>
          <p:cNvPr id="16393" name="Rectangle 6"/>
          <p:cNvSpPr>
            <a:spLocks noChangeArrowheads="1"/>
          </p:cNvSpPr>
          <p:nvPr/>
        </p:nvSpPr>
        <p:spPr bwMode="auto">
          <a:xfrm>
            <a:off x="2501900" y="3243263"/>
            <a:ext cx="1663700" cy="41116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dirty="0">
                <a:latin typeface="Chalkboard"/>
                <a:ea typeface="Chalkboard"/>
                <a:cs typeface="Chalkboard"/>
              </a:rPr>
              <a:t>Pascal</a:t>
            </a:r>
          </a:p>
        </p:txBody>
      </p:sp>
      <p:sp>
        <p:nvSpPr>
          <p:cNvPr id="16394" name="Rectangle 7"/>
          <p:cNvSpPr>
            <a:spLocks noChangeArrowheads="1"/>
          </p:cNvSpPr>
          <p:nvPr/>
        </p:nvSpPr>
        <p:spPr bwMode="auto">
          <a:xfrm>
            <a:off x="622300" y="5419725"/>
            <a:ext cx="1663700" cy="411163"/>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dirty="0">
                <a:latin typeface="Chalkboard"/>
                <a:ea typeface="Chalkboard"/>
                <a:cs typeface="Chalkboard"/>
              </a:rPr>
              <a:t>Haskell</a:t>
            </a:r>
          </a:p>
        </p:txBody>
      </p:sp>
      <p:cxnSp>
        <p:nvCxnSpPr>
          <p:cNvPr id="19" name="Straight Arrow Connector 18"/>
          <p:cNvCxnSpPr>
            <a:stCxn id="16391" idx="2"/>
            <a:endCxn id="16394" idx="0"/>
          </p:cNvCxnSpPr>
          <p:nvPr/>
        </p:nvCxnSpPr>
        <p:spPr>
          <a:xfrm rot="16200000" flipH="1">
            <a:off x="-281781" y="3683794"/>
            <a:ext cx="3433762" cy="381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6391" idx="2"/>
            <a:endCxn id="16389" idx="0"/>
          </p:cNvCxnSpPr>
          <p:nvPr/>
        </p:nvCxnSpPr>
        <p:spPr>
          <a:xfrm rot="16200000" flipH="1">
            <a:off x="727869" y="2674144"/>
            <a:ext cx="2379662" cy="10033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6393" idx="2"/>
            <a:endCxn id="16389" idx="0"/>
          </p:cNvCxnSpPr>
          <p:nvPr/>
        </p:nvCxnSpPr>
        <p:spPr>
          <a:xfrm rot="5400000">
            <a:off x="2520950" y="3552825"/>
            <a:ext cx="711200" cy="9144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6393" idx="2"/>
            <a:endCxn id="16390" idx="0"/>
          </p:cNvCxnSpPr>
          <p:nvPr/>
        </p:nvCxnSpPr>
        <p:spPr>
          <a:xfrm rot="16200000" flipH="1">
            <a:off x="3530600" y="3457575"/>
            <a:ext cx="711200" cy="11049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6388" idx="2"/>
            <a:endCxn id="16393" idx="0"/>
          </p:cNvCxnSpPr>
          <p:nvPr/>
        </p:nvCxnSpPr>
        <p:spPr>
          <a:xfrm rot="5400000">
            <a:off x="3649663" y="2479675"/>
            <a:ext cx="447675" cy="10795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6387" idx="2"/>
            <a:endCxn id="16388" idx="0"/>
          </p:cNvCxnSpPr>
          <p:nvPr/>
        </p:nvCxnSpPr>
        <p:spPr>
          <a:xfrm rot="5400000">
            <a:off x="4201319" y="2172494"/>
            <a:ext cx="423862"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16390" idx="2"/>
          </p:cNvCxnSpPr>
          <p:nvPr/>
        </p:nvCxnSpPr>
        <p:spPr>
          <a:xfrm rot="16200000" flipH="1">
            <a:off x="4061619" y="5153819"/>
            <a:ext cx="760412" cy="635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16389" idx="2"/>
            <a:endCxn id="16394" idx="0"/>
          </p:cNvCxnSpPr>
          <p:nvPr/>
        </p:nvCxnSpPr>
        <p:spPr>
          <a:xfrm rot="5400000">
            <a:off x="1615282" y="4615656"/>
            <a:ext cx="642937" cy="9652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6" name="Rectangle 6"/>
          <p:cNvSpPr>
            <a:spLocks noChangeArrowheads="1"/>
          </p:cNvSpPr>
          <p:nvPr/>
        </p:nvSpPr>
        <p:spPr bwMode="auto">
          <a:xfrm>
            <a:off x="4775200" y="3255963"/>
            <a:ext cx="1663700" cy="41116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dirty="0" smtClean="0">
                <a:latin typeface="Chalkboard"/>
                <a:ea typeface="Chalkboard"/>
                <a:cs typeface="Chalkboard"/>
              </a:rPr>
              <a:t>C</a:t>
            </a:r>
            <a:endParaRPr lang="en-US" sz="2400" dirty="0">
              <a:latin typeface="Chalkboard"/>
              <a:ea typeface="Chalkboard"/>
              <a:cs typeface="Chalkboard"/>
            </a:endParaRPr>
          </a:p>
        </p:txBody>
      </p:sp>
      <p:cxnSp>
        <p:nvCxnSpPr>
          <p:cNvPr id="37" name="Straight Arrow Connector 36"/>
          <p:cNvCxnSpPr>
            <a:stCxn id="16388" idx="2"/>
            <a:endCxn id="36" idx="0"/>
          </p:cNvCxnSpPr>
          <p:nvPr/>
        </p:nvCxnSpPr>
        <p:spPr>
          <a:xfrm rot="16200000" flipH="1">
            <a:off x="4779963" y="2428875"/>
            <a:ext cx="460375" cy="11938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54" name="Rectangle 8"/>
          <p:cNvSpPr>
            <a:spLocks noChangeArrowheads="1"/>
          </p:cNvSpPr>
          <p:nvPr/>
        </p:nvSpPr>
        <p:spPr bwMode="auto">
          <a:xfrm>
            <a:off x="5562600" y="4365625"/>
            <a:ext cx="1663700" cy="411163"/>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dirty="0" smtClean="0">
                <a:latin typeface="Chalkboard"/>
                <a:ea typeface="Chalkboard"/>
                <a:cs typeface="Chalkboard"/>
              </a:rPr>
              <a:t>C++</a:t>
            </a:r>
            <a:endParaRPr lang="en-US" sz="2400" dirty="0">
              <a:latin typeface="Chalkboard"/>
              <a:ea typeface="Chalkboard"/>
              <a:cs typeface="Chalkboard"/>
            </a:endParaRPr>
          </a:p>
        </p:txBody>
      </p:sp>
      <p:cxnSp>
        <p:nvCxnSpPr>
          <p:cNvPr id="55" name="Straight Arrow Connector 54"/>
          <p:cNvCxnSpPr>
            <a:stCxn id="36" idx="2"/>
            <a:endCxn id="54" idx="0"/>
          </p:cNvCxnSpPr>
          <p:nvPr/>
        </p:nvCxnSpPr>
        <p:spPr>
          <a:xfrm rot="16200000" flipH="1">
            <a:off x="5651500" y="3622675"/>
            <a:ext cx="698500" cy="7874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65" idx="2"/>
            <a:endCxn id="69" idx="0"/>
          </p:cNvCxnSpPr>
          <p:nvPr/>
        </p:nvCxnSpPr>
        <p:spPr>
          <a:xfrm rot="5400000">
            <a:off x="7228682" y="4450556"/>
            <a:ext cx="1366837" cy="4953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65" name="Rectangle 8"/>
          <p:cNvSpPr>
            <a:spLocks noChangeArrowheads="1"/>
          </p:cNvSpPr>
          <p:nvPr/>
        </p:nvSpPr>
        <p:spPr bwMode="auto">
          <a:xfrm>
            <a:off x="7327900" y="3603625"/>
            <a:ext cx="1663700" cy="411163"/>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dirty="0" smtClean="0">
                <a:latin typeface="Chalkboard"/>
                <a:ea typeface="Chalkboard"/>
                <a:cs typeface="Chalkboard"/>
              </a:rPr>
              <a:t>Smalltalk</a:t>
            </a:r>
          </a:p>
        </p:txBody>
      </p:sp>
      <p:sp>
        <p:nvSpPr>
          <p:cNvPr id="69" name="Rectangle 8"/>
          <p:cNvSpPr>
            <a:spLocks noChangeArrowheads="1"/>
          </p:cNvSpPr>
          <p:nvPr/>
        </p:nvSpPr>
        <p:spPr bwMode="auto">
          <a:xfrm>
            <a:off x="6832600" y="5381625"/>
            <a:ext cx="1663700" cy="411163"/>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dirty="0" smtClean="0">
                <a:latin typeface="Chalkboard"/>
                <a:ea typeface="Chalkboard"/>
                <a:cs typeface="Chalkboard"/>
              </a:rPr>
              <a:t>Java</a:t>
            </a:r>
          </a:p>
        </p:txBody>
      </p:sp>
      <p:cxnSp>
        <p:nvCxnSpPr>
          <p:cNvPr id="83" name="Straight Arrow Connector 82"/>
          <p:cNvCxnSpPr>
            <a:stCxn id="54" idx="2"/>
            <a:endCxn id="69" idx="0"/>
          </p:cNvCxnSpPr>
          <p:nvPr/>
        </p:nvCxnSpPr>
        <p:spPr>
          <a:xfrm rot="16200000" flipH="1">
            <a:off x="6727032" y="4444206"/>
            <a:ext cx="604837" cy="12700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fontAlgn="auto" hangingPunct="1">
              <a:spcAft>
                <a:spcPts val="0"/>
              </a:spcAft>
              <a:defRPr/>
            </a:pPr>
            <a:r>
              <a:rPr lang="en-GB" smtClean="0">
                <a:ea typeface="+mj-ea"/>
                <a:cs typeface="+mj-cs"/>
              </a:rPr>
              <a:t>C++, Java, Perl, Ruby</a:t>
            </a:r>
          </a:p>
        </p:txBody>
      </p:sp>
      <p:sp>
        <p:nvSpPr>
          <p:cNvPr id="41987" name="TextBox 14"/>
          <p:cNvSpPr txBox="1">
            <a:spLocks noChangeArrowheads="1"/>
          </p:cNvSpPr>
          <p:nvPr/>
        </p:nvSpPr>
        <p:spPr bwMode="auto">
          <a:xfrm>
            <a:off x="2185988" y="5389563"/>
            <a:ext cx="9144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1yr</a:t>
            </a:r>
          </a:p>
        </p:txBody>
      </p:sp>
      <p:sp>
        <p:nvSpPr>
          <p:cNvPr id="41988" name="TextBox 15"/>
          <p:cNvSpPr txBox="1">
            <a:spLocks noChangeArrowheads="1"/>
          </p:cNvSpPr>
          <p:nvPr/>
        </p:nvSpPr>
        <p:spPr bwMode="auto">
          <a:xfrm>
            <a:off x="3671888" y="5389563"/>
            <a:ext cx="9144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5yr</a:t>
            </a:r>
          </a:p>
        </p:txBody>
      </p:sp>
      <p:sp>
        <p:nvSpPr>
          <p:cNvPr id="41989" name="TextBox 16"/>
          <p:cNvSpPr txBox="1">
            <a:spLocks noChangeArrowheads="1"/>
          </p:cNvSpPr>
          <p:nvPr/>
        </p:nvSpPr>
        <p:spPr bwMode="auto">
          <a:xfrm>
            <a:off x="4700588" y="5389563"/>
            <a:ext cx="12573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10yr</a:t>
            </a:r>
          </a:p>
        </p:txBody>
      </p:sp>
      <p:sp>
        <p:nvSpPr>
          <p:cNvPr id="41990" name="TextBox 17"/>
          <p:cNvSpPr txBox="1">
            <a:spLocks noChangeArrowheads="1"/>
          </p:cNvSpPr>
          <p:nvPr/>
        </p:nvSpPr>
        <p:spPr bwMode="auto">
          <a:xfrm>
            <a:off x="6415088" y="5389563"/>
            <a:ext cx="12573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15yr</a:t>
            </a:r>
          </a:p>
        </p:txBody>
      </p:sp>
      <p:grpSp>
        <p:nvGrpSpPr>
          <p:cNvPr id="41991" name="Group 29"/>
          <p:cNvGrpSpPr>
            <a:grpSpLocks/>
          </p:cNvGrpSpPr>
          <p:nvPr/>
        </p:nvGrpSpPr>
        <p:grpSpPr bwMode="auto">
          <a:xfrm>
            <a:off x="285750" y="1785938"/>
            <a:ext cx="7786688" cy="3789362"/>
            <a:chOff x="0" y="1285860"/>
            <a:chExt cx="7786709" cy="3789251"/>
          </a:xfrm>
        </p:grpSpPr>
        <p:sp>
          <p:nvSpPr>
            <p:cNvPr id="41997" name="TextBox 13"/>
            <p:cNvSpPr txBox="1">
              <a:spLocks noChangeArrowheads="1"/>
            </p:cNvSpPr>
            <p:nvPr/>
          </p:nvSpPr>
          <p:spPr bwMode="auto">
            <a:xfrm>
              <a:off x="0" y="1357298"/>
              <a:ext cx="1845482" cy="706823"/>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1,000,000</a:t>
              </a:r>
            </a:p>
          </p:txBody>
        </p:sp>
        <p:cxnSp>
          <p:nvCxnSpPr>
            <p:cNvPr id="41998" name="Straight Connector 4"/>
            <p:cNvCxnSpPr>
              <a:cxnSpLocks noChangeShapeType="1"/>
            </p:cNvCxnSpPr>
            <p:nvPr/>
          </p:nvCxnSpPr>
          <p:spPr bwMode="auto">
            <a:xfrm rot="5400000">
              <a:off x="248216" y="2993742"/>
              <a:ext cx="3418306" cy="2541"/>
            </a:xfrm>
            <a:prstGeom prst="line">
              <a:avLst/>
            </a:prstGeom>
            <a:noFill/>
            <a:ln w="28575">
              <a:solidFill>
                <a:schemeClr val="tx1"/>
              </a:solidFill>
              <a:round/>
              <a:headEnd/>
              <a:tailEnd/>
            </a:ln>
          </p:spPr>
        </p:cxnSp>
        <p:cxnSp>
          <p:nvCxnSpPr>
            <p:cNvPr id="41999" name="Straight Connector 7"/>
            <p:cNvCxnSpPr>
              <a:cxnSpLocks noChangeShapeType="1"/>
            </p:cNvCxnSpPr>
            <p:nvPr/>
          </p:nvCxnSpPr>
          <p:spPr bwMode="auto">
            <a:xfrm rot="10800000" flipV="1">
              <a:off x="1957369" y="4701930"/>
              <a:ext cx="5829340" cy="29041"/>
            </a:xfrm>
            <a:prstGeom prst="line">
              <a:avLst/>
            </a:prstGeom>
            <a:noFill/>
            <a:ln w="28575">
              <a:solidFill>
                <a:schemeClr val="tx1"/>
              </a:solidFill>
              <a:round/>
              <a:headEnd/>
              <a:tailEnd/>
            </a:ln>
          </p:spPr>
        </p:cxnSp>
        <p:sp>
          <p:nvSpPr>
            <p:cNvPr id="42000" name="TextBox 10"/>
            <p:cNvSpPr txBox="1">
              <a:spLocks noChangeArrowheads="1"/>
            </p:cNvSpPr>
            <p:nvPr/>
          </p:nvSpPr>
          <p:spPr bwMode="auto">
            <a:xfrm>
              <a:off x="1385864" y="4035551"/>
              <a:ext cx="457203"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a:t>
              </a:r>
            </a:p>
          </p:txBody>
        </p:sp>
        <p:sp>
          <p:nvSpPr>
            <p:cNvPr id="42001" name="TextBox 11"/>
            <p:cNvSpPr txBox="1">
              <a:spLocks noChangeArrowheads="1"/>
            </p:cNvSpPr>
            <p:nvPr/>
          </p:nvSpPr>
          <p:spPr bwMode="auto">
            <a:xfrm>
              <a:off x="700060" y="3164220"/>
              <a:ext cx="1143008"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a:t>
              </a:r>
            </a:p>
          </p:txBody>
        </p:sp>
        <p:sp>
          <p:nvSpPr>
            <p:cNvPr id="42002" name="TextBox 12"/>
            <p:cNvSpPr txBox="1">
              <a:spLocks noChangeArrowheads="1"/>
            </p:cNvSpPr>
            <p:nvPr/>
          </p:nvSpPr>
          <p:spPr bwMode="auto">
            <a:xfrm>
              <a:off x="285720" y="2285992"/>
              <a:ext cx="1485910"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10,000</a:t>
              </a:r>
            </a:p>
          </p:txBody>
        </p:sp>
      </p:grpSp>
      <p:sp>
        <p:nvSpPr>
          <p:cNvPr id="41992" name="Freeform 19"/>
          <p:cNvSpPr>
            <a:spLocks noChangeArrowheads="1"/>
          </p:cNvSpPr>
          <p:nvPr/>
        </p:nvSpPr>
        <p:spPr bwMode="auto">
          <a:xfrm>
            <a:off x="2241550" y="290513"/>
            <a:ext cx="3433763" cy="4403725"/>
          </a:xfrm>
          <a:custGeom>
            <a:avLst/>
            <a:gdLst>
              <a:gd name="T0" fmla="*/ 0 w 3434576"/>
              <a:gd name="T1" fmla="*/ 4402719 h 4404731"/>
              <a:gd name="T2" fmla="*/ 869383 w 3434576"/>
              <a:gd name="T3" fmla="*/ 3477593 h 4404731"/>
              <a:gd name="T4" fmla="*/ 1928247 w 3434576"/>
              <a:gd name="T5" fmla="*/ 2073180 h 4404731"/>
              <a:gd name="T6" fmla="*/ 2842214 w 3434576"/>
              <a:gd name="T7" fmla="*/ 880544 h 4404731"/>
              <a:gd name="T8" fmla="*/ 3432950 w 3434576"/>
              <a:gd name="T9" fmla="*/ 0 h 4404731"/>
              <a:gd name="T10" fmla="*/ 0 60000 65536"/>
              <a:gd name="T11" fmla="*/ 0 60000 65536"/>
              <a:gd name="T12" fmla="*/ 0 60000 65536"/>
              <a:gd name="T13" fmla="*/ 0 60000 65536"/>
              <a:gd name="T14" fmla="*/ 0 60000 65536"/>
              <a:gd name="T15" fmla="*/ 0 w 3434576"/>
              <a:gd name="T16" fmla="*/ 0 h 4404731"/>
              <a:gd name="T17" fmla="*/ 3434576 w 3434576"/>
              <a:gd name="T18" fmla="*/ 4404731 h 4404731"/>
            </a:gdLst>
            <a:ahLst/>
            <a:cxnLst>
              <a:cxn ang="T10">
                <a:pos x="T0" y="T1"/>
              </a:cxn>
              <a:cxn ang="T11">
                <a:pos x="T2" y="T3"/>
              </a:cxn>
              <a:cxn ang="T12">
                <a:pos x="T4" y="T5"/>
              </a:cxn>
              <a:cxn ang="T13">
                <a:pos x="T6" y="T7"/>
              </a:cxn>
              <a:cxn ang="T14">
                <a:pos x="T8" y="T9"/>
              </a:cxn>
            </a:cxnLst>
            <a:rect l="T15" t="T16" r="T17" b="T18"/>
            <a:pathLst>
              <a:path w="3434576" h="4404731">
                <a:moveTo>
                  <a:pt x="0" y="4404731"/>
                </a:moveTo>
                <a:cubicBezTo>
                  <a:pt x="274134" y="4136172"/>
                  <a:pt x="548268" y="3867614"/>
                  <a:pt x="869795" y="3479180"/>
                </a:cubicBezTo>
                <a:cubicBezTo>
                  <a:pt x="1191322" y="3090746"/>
                  <a:pt x="1600200" y="2507166"/>
                  <a:pt x="1929161" y="2074127"/>
                </a:cubicBezTo>
                <a:cubicBezTo>
                  <a:pt x="2258122" y="1641088"/>
                  <a:pt x="2592659" y="1226634"/>
                  <a:pt x="2843561" y="880946"/>
                </a:cubicBezTo>
                <a:cubicBezTo>
                  <a:pt x="3094464" y="535258"/>
                  <a:pt x="3264520" y="267629"/>
                  <a:pt x="3434576" y="0"/>
                </a:cubicBezTo>
              </a:path>
            </a:pathLst>
          </a:custGeom>
          <a:noFill/>
          <a:ln w="57150">
            <a:solidFill>
              <a:schemeClr val="tx2"/>
            </a:solidFill>
            <a:round/>
            <a:headEnd/>
            <a:tailEnd/>
          </a:ln>
        </p:spPr>
        <p:txBody>
          <a:bodyPr anchor="ctr">
            <a:prstTxWarp prst="textNoShape">
              <a:avLst/>
            </a:prstTxWarp>
          </a:bodyPr>
          <a:lstStyle/>
          <a:p>
            <a:pPr algn="ctr"/>
            <a:endParaRPr lang="en-US">
              <a:latin typeface="Book Antiqua" charset="0"/>
            </a:endParaRPr>
          </a:p>
        </p:txBody>
      </p:sp>
      <p:sp>
        <p:nvSpPr>
          <p:cNvPr id="41993" name="TextBox 20"/>
          <p:cNvSpPr txBox="1">
            <a:spLocks noChangeArrowheads="1"/>
          </p:cNvSpPr>
          <p:nvPr/>
        </p:nvSpPr>
        <p:spPr bwMode="auto">
          <a:xfrm>
            <a:off x="4643438" y="3143250"/>
            <a:ext cx="2643187" cy="830263"/>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The complete absence of death</a:t>
            </a:r>
          </a:p>
        </p:txBody>
      </p:sp>
      <p:sp>
        <p:nvSpPr>
          <p:cNvPr id="41994" name="TextBox 21"/>
          <p:cNvSpPr txBox="1">
            <a:spLocks noChangeArrowheads="1"/>
          </p:cNvSpPr>
          <p:nvPr/>
        </p:nvSpPr>
        <p:spPr bwMode="auto">
          <a:xfrm rot="-5400000">
            <a:off x="-152400" y="4295776"/>
            <a:ext cx="1481137"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Geeks</a:t>
            </a:r>
          </a:p>
        </p:txBody>
      </p:sp>
      <p:sp>
        <p:nvSpPr>
          <p:cNvPr id="41995" name="TextBox 22"/>
          <p:cNvSpPr txBox="1">
            <a:spLocks noChangeArrowheads="1"/>
          </p:cNvSpPr>
          <p:nvPr/>
        </p:nvSpPr>
        <p:spPr bwMode="auto">
          <a:xfrm rot="-5400000">
            <a:off x="-438150" y="2224088"/>
            <a:ext cx="2052638"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Practitioners</a:t>
            </a:r>
          </a:p>
        </p:txBody>
      </p:sp>
      <p:sp>
        <p:nvSpPr>
          <p:cNvPr id="41996" name="Rectangle 18"/>
          <p:cNvSpPr>
            <a:spLocks noChangeArrowheads="1"/>
          </p:cNvSpPr>
          <p:nvPr/>
        </p:nvSpPr>
        <p:spPr bwMode="auto">
          <a:xfrm>
            <a:off x="2428875" y="1500188"/>
            <a:ext cx="6000750" cy="357187"/>
          </a:xfrm>
          <a:prstGeom prst="rect">
            <a:avLst/>
          </a:prstGeom>
          <a:solidFill>
            <a:srgbClr val="FFC000"/>
          </a:solidFill>
          <a:ln w="9525">
            <a:noFill/>
            <a:round/>
            <a:headEnd/>
            <a:tailEnd/>
          </a:ln>
        </p:spPr>
        <p:txBody>
          <a:bodyPr lIns="90000" tIns="46800" rIns="90000" bIns="46800" anchor="ctr">
            <a:prstTxWarp prst="textNoShape">
              <a:avLst/>
            </a:prstTxWarp>
          </a:bodyPr>
          <a:lstStyle/>
          <a:p>
            <a:pPr algn="ctr"/>
            <a:r>
              <a:rPr lang="en-GB" sz="2400" dirty="0">
                <a:solidFill>
                  <a:schemeClr val="bg1"/>
                </a:solidFill>
                <a:latin typeface="Chalkboard"/>
              </a:rPr>
              <a:t>Threshold of immortality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p:nvPr>
        </p:nvSpPr>
        <p:spPr>
          <a:xfrm>
            <a:off x="525463" y="279400"/>
            <a:ext cx="7886700" cy="1096963"/>
          </a:xfrm>
        </p:spPr>
        <p:txBody>
          <a:bodyPr/>
          <a:lstStyle/>
          <a:p>
            <a:pPr eaLnBrk="1" fontAlgn="auto" hangingPunct="1">
              <a:spcAft>
                <a:spcPts val="0"/>
              </a:spcAft>
              <a:defRPr/>
            </a:pPr>
            <a:r>
              <a:rPr lang="en-GB" sz="4000" dirty="0" smtClean="0">
                <a:ea typeface="+mj-ea"/>
                <a:cs typeface="+mj-cs"/>
              </a:rPr>
              <a:t>Committee languages</a:t>
            </a:r>
            <a:endParaRPr lang="en-GB" sz="4000" dirty="0" smtClean="0">
              <a:ea typeface="+mj-ea"/>
              <a:cs typeface="+mj-cs"/>
            </a:endParaRPr>
          </a:p>
        </p:txBody>
      </p:sp>
      <p:sp>
        <p:nvSpPr>
          <p:cNvPr id="39939" name="TextBox 14"/>
          <p:cNvSpPr txBox="1">
            <a:spLocks noChangeArrowheads="1"/>
          </p:cNvSpPr>
          <p:nvPr/>
        </p:nvSpPr>
        <p:spPr bwMode="auto">
          <a:xfrm>
            <a:off x="2185988" y="5389563"/>
            <a:ext cx="9144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1yr</a:t>
            </a:r>
          </a:p>
        </p:txBody>
      </p:sp>
      <p:sp>
        <p:nvSpPr>
          <p:cNvPr id="39940" name="TextBox 15"/>
          <p:cNvSpPr txBox="1">
            <a:spLocks noChangeArrowheads="1"/>
          </p:cNvSpPr>
          <p:nvPr/>
        </p:nvSpPr>
        <p:spPr bwMode="auto">
          <a:xfrm>
            <a:off x="3671888" y="5389563"/>
            <a:ext cx="9144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5yr</a:t>
            </a:r>
          </a:p>
        </p:txBody>
      </p:sp>
      <p:sp>
        <p:nvSpPr>
          <p:cNvPr id="39941" name="TextBox 16"/>
          <p:cNvSpPr txBox="1">
            <a:spLocks noChangeArrowheads="1"/>
          </p:cNvSpPr>
          <p:nvPr/>
        </p:nvSpPr>
        <p:spPr bwMode="auto">
          <a:xfrm>
            <a:off x="4700588" y="5389563"/>
            <a:ext cx="12573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10yr</a:t>
            </a:r>
          </a:p>
        </p:txBody>
      </p:sp>
      <p:sp>
        <p:nvSpPr>
          <p:cNvPr id="39942" name="TextBox 17"/>
          <p:cNvSpPr txBox="1">
            <a:spLocks noChangeArrowheads="1"/>
          </p:cNvSpPr>
          <p:nvPr/>
        </p:nvSpPr>
        <p:spPr bwMode="auto">
          <a:xfrm>
            <a:off x="6415088" y="5389563"/>
            <a:ext cx="12573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15yr</a:t>
            </a:r>
          </a:p>
        </p:txBody>
      </p:sp>
      <p:grpSp>
        <p:nvGrpSpPr>
          <p:cNvPr id="2" name="Group 29"/>
          <p:cNvGrpSpPr>
            <a:grpSpLocks/>
          </p:cNvGrpSpPr>
          <p:nvPr/>
        </p:nvGrpSpPr>
        <p:grpSpPr bwMode="auto">
          <a:xfrm>
            <a:off x="285750" y="1785938"/>
            <a:ext cx="7786688" cy="3789362"/>
            <a:chOff x="0" y="1285860"/>
            <a:chExt cx="7786709" cy="3789251"/>
          </a:xfrm>
        </p:grpSpPr>
        <p:sp>
          <p:nvSpPr>
            <p:cNvPr id="39948" name="TextBox 13"/>
            <p:cNvSpPr txBox="1">
              <a:spLocks noChangeArrowheads="1"/>
            </p:cNvSpPr>
            <p:nvPr/>
          </p:nvSpPr>
          <p:spPr bwMode="auto">
            <a:xfrm>
              <a:off x="0" y="1357298"/>
              <a:ext cx="1845482" cy="706823"/>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1,000,000</a:t>
              </a:r>
            </a:p>
          </p:txBody>
        </p:sp>
        <p:cxnSp>
          <p:nvCxnSpPr>
            <p:cNvPr id="39949" name="Straight Connector 4"/>
            <p:cNvCxnSpPr>
              <a:cxnSpLocks noChangeShapeType="1"/>
            </p:cNvCxnSpPr>
            <p:nvPr/>
          </p:nvCxnSpPr>
          <p:spPr bwMode="auto">
            <a:xfrm rot="5400000">
              <a:off x="248216" y="2993742"/>
              <a:ext cx="3418306" cy="2541"/>
            </a:xfrm>
            <a:prstGeom prst="line">
              <a:avLst/>
            </a:prstGeom>
            <a:noFill/>
            <a:ln w="28575">
              <a:solidFill>
                <a:schemeClr val="tx1"/>
              </a:solidFill>
              <a:round/>
              <a:headEnd/>
              <a:tailEnd/>
            </a:ln>
          </p:spPr>
        </p:cxnSp>
        <p:cxnSp>
          <p:nvCxnSpPr>
            <p:cNvPr id="39950" name="Straight Connector 7"/>
            <p:cNvCxnSpPr>
              <a:cxnSpLocks noChangeShapeType="1"/>
            </p:cNvCxnSpPr>
            <p:nvPr/>
          </p:nvCxnSpPr>
          <p:spPr bwMode="auto">
            <a:xfrm rot="10800000" flipV="1">
              <a:off x="1957369" y="4701930"/>
              <a:ext cx="5829340" cy="29041"/>
            </a:xfrm>
            <a:prstGeom prst="line">
              <a:avLst/>
            </a:prstGeom>
            <a:noFill/>
            <a:ln w="28575">
              <a:solidFill>
                <a:schemeClr val="tx1"/>
              </a:solidFill>
              <a:round/>
              <a:headEnd/>
              <a:tailEnd/>
            </a:ln>
          </p:spPr>
        </p:cxnSp>
        <p:sp>
          <p:nvSpPr>
            <p:cNvPr id="39951" name="TextBox 10"/>
            <p:cNvSpPr txBox="1">
              <a:spLocks noChangeArrowheads="1"/>
            </p:cNvSpPr>
            <p:nvPr/>
          </p:nvSpPr>
          <p:spPr bwMode="auto">
            <a:xfrm>
              <a:off x="1385864" y="4035551"/>
              <a:ext cx="457203"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a:t>
              </a:r>
            </a:p>
          </p:txBody>
        </p:sp>
        <p:sp>
          <p:nvSpPr>
            <p:cNvPr id="39952" name="TextBox 11"/>
            <p:cNvSpPr txBox="1">
              <a:spLocks noChangeArrowheads="1"/>
            </p:cNvSpPr>
            <p:nvPr/>
          </p:nvSpPr>
          <p:spPr bwMode="auto">
            <a:xfrm>
              <a:off x="700060" y="3164220"/>
              <a:ext cx="1143008"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a:t>
              </a:r>
            </a:p>
          </p:txBody>
        </p:sp>
        <p:sp>
          <p:nvSpPr>
            <p:cNvPr id="39953" name="TextBox 12"/>
            <p:cNvSpPr txBox="1">
              <a:spLocks noChangeArrowheads="1"/>
            </p:cNvSpPr>
            <p:nvPr/>
          </p:nvSpPr>
          <p:spPr bwMode="auto">
            <a:xfrm>
              <a:off x="285720" y="2285992"/>
              <a:ext cx="1485910"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10,000</a:t>
              </a:r>
            </a:p>
          </p:txBody>
        </p:sp>
      </p:grpSp>
      <p:sp>
        <p:nvSpPr>
          <p:cNvPr id="39944" name="Freeform 18"/>
          <p:cNvSpPr>
            <a:spLocks noChangeArrowheads="1"/>
          </p:cNvSpPr>
          <p:nvPr/>
        </p:nvSpPr>
        <p:spPr bwMode="auto">
          <a:xfrm flipV="1">
            <a:off x="2214562" y="5181919"/>
            <a:ext cx="5824538" cy="45719"/>
          </a:xfrm>
          <a:custGeom>
            <a:avLst/>
            <a:gdLst>
              <a:gd name="T0" fmla="*/ 22304 w 2698594"/>
              <a:gd name="T1" fmla="*/ 783974 h 1297258"/>
              <a:gd name="T2" fmla="*/ 178439 w 2698594"/>
              <a:gd name="T3" fmla="*/ 783974 h 1297258"/>
              <a:gd name="T4" fmla="*/ 1092945 w 2698594"/>
              <a:gd name="T5" fmla="*/ 538749 h 1297258"/>
              <a:gd name="T6" fmla="*/ 2063213 w 2698594"/>
              <a:gd name="T7" fmla="*/ 126328 h 1297258"/>
              <a:gd name="T8" fmla="*/ 2698906 w 2698594"/>
              <a:gd name="T9" fmla="*/ 1296716 h 1297258"/>
              <a:gd name="T10" fmla="*/ 0 60000 65536"/>
              <a:gd name="T11" fmla="*/ 0 60000 65536"/>
              <a:gd name="T12" fmla="*/ 0 60000 65536"/>
              <a:gd name="T13" fmla="*/ 0 60000 65536"/>
              <a:gd name="T14" fmla="*/ 0 60000 65536"/>
              <a:gd name="T15" fmla="*/ 0 w 2698594"/>
              <a:gd name="T16" fmla="*/ 0 h 1297258"/>
              <a:gd name="T17" fmla="*/ 2698594 w 2698594"/>
              <a:gd name="T18" fmla="*/ 1297258 h 1297258"/>
            </a:gdLst>
            <a:ahLst/>
            <a:cxnLst>
              <a:cxn ang="T10">
                <a:pos x="T0" y="T1"/>
              </a:cxn>
              <a:cxn ang="T11">
                <a:pos x="T2" y="T3"/>
              </a:cxn>
              <a:cxn ang="T12">
                <a:pos x="T4" y="T5"/>
              </a:cxn>
              <a:cxn ang="T13">
                <a:pos x="T6" y="T7"/>
              </a:cxn>
              <a:cxn ang="T14">
                <a:pos x="T8" y="T9"/>
              </a:cxn>
            </a:cxnLst>
            <a:rect l="T15" t="T16" r="T17" b="T18"/>
            <a:pathLst>
              <a:path w="2698594" h="1297258">
                <a:moveTo>
                  <a:pt x="22302" y="784302"/>
                </a:moveTo>
                <a:cubicBezTo>
                  <a:pt x="11151" y="804746"/>
                  <a:pt x="0" y="825190"/>
                  <a:pt x="178419" y="784302"/>
                </a:cubicBezTo>
                <a:cubicBezTo>
                  <a:pt x="356838" y="743414"/>
                  <a:pt x="778726" y="648629"/>
                  <a:pt x="1092819" y="538975"/>
                </a:cubicBezTo>
                <a:cubicBezTo>
                  <a:pt x="1406912" y="429321"/>
                  <a:pt x="1795346" y="0"/>
                  <a:pt x="2062975" y="126380"/>
                </a:cubicBezTo>
                <a:cubicBezTo>
                  <a:pt x="2330604" y="252760"/>
                  <a:pt x="2514599" y="775009"/>
                  <a:pt x="2698594" y="1297258"/>
                </a:cubicBezTo>
              </a:path>
            </a:pathLst>
          </a:custGeom>
          <a:noFill/>
          <a:ln w="57150">
            <a:solidFill>
              <a:srgbClr val="FF0000"/>
            </a:solidFill>
            <a:round/>
            <a:headEnd/>
            <a:tailEnd/>
          </a:ln>
        </p:spPr>
        <p:txBody>
          <a:bodyPr anchor="ctr">
            <a:prstTxWarp prst="textNoShape">
              <a:avLst/>
            </a:prstTxWarp>
          </a:bodyPr>
          <a:lstStyle/>
          <a:p>
            <a:pPr algn="ctr"/>
            <a:endParaRPr lang="en-US">
              <a:latin typeface="Book Antiqua" charset="0"/>
            </a:endParaRPr>
          </a:p>
        </p:txBody>
      </p:sp>
      <p:sp>
        <p:nvSpPr>
          <p:cNvPr id="39945" name="TextBox 19"/>
          <p:cNvSpPr txBox="1">
            <a:spLocks noChangeArrowheads="1"/>
          </p:cNvSpPr>
          <p:nvPr/>
        </p:nvSpPr>
        <p:spPr bwMode="auto">
          <a:xfrm>
            <a:off x="4786313" y="3786188"/>
            <a:ext cx="2359025"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The slow death</a:t>
            </a:r>
          </a:p>
        </p:txBody>
      </p:sp>
      <p:sp>
        <p:nvSpPr>
          <p:cNvPr id="39946" name="TextBox 20"/>
          <p:cNvSpPr txBox="1">
            <a:spLocks noChangeArrowheads="1"/>
          </p:cNvSpPr>
          <p:nvPr/>
        </p:nvSpPr>
        <p:spPr bwMode="auto">
          <a:xfrm rot="-5400000">
            <a:off x="-152400" y="4295776"/>
            <a:ext cx="1481137"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Geeks</a:t>
            </a:r>
          </a:p>
        </p:txBody>
      </p:sp>
      <p:sp>
        <p:nvSpPr>
          <p:cNvPr id="39947" name="TextBox 21"/>
          <p:cNvSpPr txBox="1">
            <a:spLocks noChangeArrowheads="1"/>
          </p:cNvSpPr>
          <p:nvPr/>
        </p:nvSpPr>
        <p:spPr bwMode="auto">
          <a:xfrm rot="-5400000">
            <a:off x="-438150" y="2224088"/>
            <a:ext cx="2052638"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Practitioners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fontAlgn="auto" hangingPunct="1">
              <a:spcAft>
                <a:spcPts val="0"/>
              </a:spcAft>
              <a:defRPr/>
            </a:pPr>
            <a:r>
              <a:rPr lang="en-GB" dirty="0" smtClean="0">
                <a:ea typeface="+mj-ea"/>
                <a:cs typeface="+mj-cs"/>
              </a:rPr>
              <a:t>Haskell</a:t>
            </a:r>
          </a:p>
        </p:txBody>
      </p:sp>
      <p:grpSp>
        <p:nvGrpSpPr>
          <p:cNvPr id="44035" name="Group 29"/>
          <p:cNvGrpSpPr>
            <a:grpSpLocks/>
          </p:cNvGrpSpPr>
          <p:nvPr/>
        </p:nvGrpSpPr>
        <p:grpSpPr bwMode="auto">
          <a:xfrm>
            <a:off x="285750" y="1785938"/>
            <a:ext cx="7786688" cy="3789362"/>
            <a:chOff x="0" y="1285860"/>
            <a:chExt cx="7786709" cy="3789251"/>
          </a:xfrm>
        </p:grpSpPr>
        <p:sp>
          <p:nvSpPr>
            <p:cNvPr id="44048" name="TextBox 13"/>
            <p:cNvSpPr txBox="1">
              <a:spLocks noChangeArrowheads="1"/>
            </p:cNvSpPr>
            <p:nvPr/>
          </p:nvSpPr>
          <p:spPr bwMode="auto">
            <a:xfrm>
              <a:off x="0" y="1357298"/>
              <a:ext cx="1845482" cy="706823"/>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1,000,000</a:t>
              </a:r>
            </a:p>
          </p:txBody>
        </p:sp>
        <p:cxnSp>
          <p:nvCxnSpPr>
            <p:cNvPr id="44049" name="Straight Connector 4"/>
            <p:cNvCxnSpPr>
              <a:cxnSpLocks noChangeShapeType="1"/>
            </p:cNvCxnSpPr>
            <p:nvPr/>
          </p:nvCxnSpPr>
          <p:spPr bwMode="auto">
            <a:xfrm rot="5400000">
              <a:off x="248216" y="2993742"/>
              <a:ext cx="3418306" cy="2541"/>
            </a:xfrm>
            <a:prstGeom prst="line">
              <a:avLst/>
            </a:prstGeom>
            <a:noFill/>
            <a:ln w="28575">
              <a:solidFill>
                <a:schemeClr val="tx1"/>
              </a:solidFill>
              <a:round/>
              <a:headEnd/>
              <a:tailEnd/>
            </a:ln>
          </p:spPr>
        </p:cxnSp>
        <p:cxnSp>
          <p:nvCxnSpPr>
            <p:cNvPr id="44050" name="Straight Connector 7"/>
            <p:cNvCxnSpPr>
              <a:cxnSpLocks noChangeShapeType="1"/>
            </p:cNvCxnSpPr>
            <p:nvPr/>
          </p:nvCxnSpPr>
          <p:spPr bwMode="auto">
            <a:xfrm rot="10800000" flipV="1">
              <a:off x="1957369" y="4701930"/>
              <a:ext cx="5829340" cy="29041"/>
            </a:xfrm>
            <a:prstGeom prst="line">
              <a:avLst/>
            </a:prstGeom>
            <a:noFill/>
            <a:ln w="28575">
              <a:solidFill>
                <a:schemeClr val="tx1"/>
              </a:solidFill>
              <a:round/>
              <a:headEnd/>
              <a:tailEnd/>
            </a:ln>
          </p:spPr>
        </p:cxnSp>
        <p:sp>
          <p:nvSpPr>
            <p:cNvPr id="44051" name="TextBox 10"/>
            <p:cNvSpPr txBox="1">
              <a:spLocks noChangeArrowheads="1"/>
            </p:cNvSpPr>
            <p:nvPr/>
          </p:nvSpPr>
          <p:spPr bwMode="auto">
            <a:xfrm>
              <a:off x="1385864" y="4035551"/>
              <a:ext cx="457203"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a:t>
              </a:r>
            </a:p>
          </p:txBody>
        </p:sp>
        <p:sp>
          <p:nvSpPr>
            <p:cNvPr id="44052" name="TextBox 11"/>
            <p:cNvSpPr txBox="1">
              <a:spLocks noChangeArrowheads="1"/>
            </p:cNvSpPr>
            <p:nvPr/>
          </p:nvSpPr>
          <p:spPr bwMode="auto">
            <a:xfrm>
              <a:off x="700060" y="3164220"/>
              <a:ext cx="1143008"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a:t>
              </a:r>
            </a:p>
          </p:txBody>
        </p:sp>
        <p:sp>
          <p:nvSpPr>
            <p:cNvPr id="44053" name="TextBox 12"/>
            <p:cNvSpPr txBox="1">
              <a:spLocks noChangeArrowheads="1"/>
            </p:cNvSpPr>
            <p:nvPr/>
          </p:nvSpPr>
          <p:spPr bwMode="auto">
            <a:xfrm>
              <a:off x="285720" y="2285992"/>
              <a:ext cx="1485910"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10,000</a:t>
              </a:r>
            </a:p>
          </p:txBody>
        </p:sp>
      </p:grpSp>
      <p:sp>
        <p:nvSpPr>
          <p:cNvPr id="44036" name="Freeform 20"/>
          <p:cNvSpPr>
            <a:spLocks noChangeArrowheads="1"/>
          </p:cNvSpPr>
          <p:nvPr/>
        </p:nvSpPr>
        <p:spPr bwMode="auto">
          <a:xfrm>
            <a:off x="2214563" y="2362200"/>
            <a:ext cx="5043487" cy="2376488"/>
          </a:xfrm>
          <a:custGeom>
            <a:avLst/>
            <a:gdLst>
              <a:gd name="T0" fmla="*/ 27474 w 4448407"/>
              <a:gd name="T1" fmla="*/ 2767376 h 2023946"/>
              <a:gd name="T2" fmla="*/ 84811 w 4448407"/>
              <a:gd name="T3" fmla="*/ 2705880 h 2023946"/>
              <a:gd name="T4" fmla="*/ 701183 w 4448407"/>
              <a:gd name="T5" fmla="*/ 2121655 h 2023946"/>
              <a:gd name="T6" fmla="*/ 1632912 w 4448407"/>
              <a:gd name="T7" fmla="*/ 1199197 h 2023946"/>
              <a:gd name="T8" fmla="*/ 4514097 w 4448407"/>
              <a:gd name="T9" fmla="*/ 1091576 h 2023946"/>
              <a:gd name="T10" fmla="*/ 5718173 w 4448407"/>
              <a:gd name="T11" fmla="*/ 0 h 2023946"/>
              <a:gd name="T12" fmla="*/ 0 60000 65536"/>
              <a:gd name="T13" fmla="*/ 0 60000 65536"/>
              <a:gd name="T14" fmla="*/ 0 60000 65536"/>
              <a:gd name="T15" fmla="*/ 0 60000 65536"/>
              <a:gd name="T16" fmla="*/ 0 60000 65536"/>
              <a:gd name="T17" fmla="*/ 0 60000 65536"/>
              <a:gd name="T18" fmla="*/ 0 w 4448407"/>
              <a:gd name="T19" fmla="*/ 0 h 2023946"/>
              <a:gd name="T20" fmla="*/ 4448407 w 4448407"/>
              <a:gd name="T21" fmla="*/ 2023946 h 2023946"/>
            </a:gdLst>
            <a:ahLst/>
            <a:cxnLst>
              <a:cxn ang="T12">
                <a:pos x="T0" y="T1"/>
              </a:cxn>
              <a:cxn ang="T13">
                <a:pos x="T2" y="T3"/>
              </a:cxn>
              <a:cxn ang="T14">
                <a:pos x="T4" y="T5"/>
              </a:cxn>
              <a:cxn ang="T15">
                <a:pos x="T6" y="T7"/>
              </a:cxn>
              <a:cxn ang="T16">
                <a:pos x="T8" y="T9"/>
              </a:cxn>
              <a:cxn ang="T17">
                <a:pos x="T10" y="T11"/>
              </a:cxn>
            </a:cxnLst>
            <a:rect l="T18" t="T19" r="T20" b="T21"/>
            <a:pathLst>
              <a:path w="4448407" h="2023946">
                <a:moveTo>
                  <a:pt x="21373" y="2007219"/>
                </a:moveTo>
                <a:cubicBezTo>
                  <a:pt x="0" y="2023946"/>
                  <a:pt x="65978" y="1962615"/>
                  <a:pt x="65978" y="1962615"/>
                </a:cubicBezTo>
                <a:cubicBezTo>
                  <a:pt x="153329" y="1884557"/>
                  <a:pt x="344758" y="1721005"/>
                  <a:pt x="545480" y="1538868"/>
                </a:cubicBezTo>
                <a:cubicBezTo>
                  <a:pt x="746202" y="1356731"/>
                  <a:pt x="775939" y="994317"/>
                  <a:pt x="1270310" y="869795"/>
                </a:cubicBezTo>
                <a:cubicBezTo>
                  <a:pt x="1764681" y="745273"/>
                  <a:pt x="2982022" y="936702"/>
                  <a:pt x="3511705" y="791736"/>
                </a:cubicBezTo>
                <a:cubicBezTo>
                  <a:pt x="4041388" y="646770"/>
                  <a:pt x="4244897" y="323385"/>
                  <a:pt x="4448407" y="0"/>
                </a:cubicBezTo>
              </a:path>
            </a:pathLst>
          </a:custGeom>
          <a:noFill/>
          <a:ln w="57150">
            <a:solidFill>
              <a:schemeClr val="tx2"/>
            </a:solidFill>
            <a:round/>
            <a:headEnd/>
            <a:tailEnd/>
          </a:ln>
        </p:spPr>
        <p:txBody>
          <a:bodyPr anchor="ctr">
            <a:prstTxWarp prst="textNoShape">
              <a:avLst/>
            </a:prstTxWarp>
          </a:bodyPr>
          <a:lstStyle/>
          <a:p>
            <a:pPr algn="ctr"/>
            <a:endParaRPr lang="en-US">
              <a:latin typeface="Book Antiqua" charset="0"/>
            </a:endParaRPr>
          </a:p>
        </p:txBody>
      </p:sp>
      <p:sp>
        <p:nvSpPr>
          <p:cNvPr id="44037" name="TextBox 21"/>
          <p:cNvSpPr txBox="1">
            <a:spLocks noChangeArrowheads="1"/>
          </p:cNvSpPr>
          <p:nvPr/>
        </p:nvSpPr>
        <p:spPr bwMode="auto">
          <a:xfrm>
            <a:off x="4786313" y="3759200"/>
            <a:ext cx="2643187" cy="461963"/>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The second life?</a:t>
            </a:r>
          </a:p>
        </p:txBody>
      </p:sp>
      <p:sp>
        <p:nvSpPr>
          <p:cNvPr id="44040" name="Rounded Rectangular Callout 17"/>
          <p:cNvSpPr>
            <a:spLocks noChangeArrowheads="1"/>
          </p:cNvSpPr>
          <p:nvPr/>
        </p:nvSpPr>
        <p:spPr bwMode="auto">
          <a:xfrm>
            <a:off x="5572125" y="785813"/>
            <a:ext cx="3429000" cy="1285875"/>
          </a:xfrm>
          <a:prstGeom prst="wedgeRoundRectCallout">
            <a:avLst>
              <a:gd name="adj1" fmla="val -6241"/>
              <a:gd name="adj2" fmla="val 83227"/>
              <a:gd name="adj3" fmla="val 16667"/>
            </a:avLst>
          </a:prstGeom>
          <a:solidFill>
            <a:srgbClr val="FFC000"/>
          </a:solidFill>
          <a:ln w="9525">
            <a:noFill/>
            <a:round/>
            <a:headEnd/>
            <a:tailEnd/>
          </a:ln>
        </p:spPr>
        <p:txBody>
          <a:bodyPr lIns="90000" tIns="46800" rIns="90000" bIns="46800" anchor="ctr">
            <a:prstTxWarp prst="textNoShape">
              <a:avLst/>
            </a:prstTxWarp>
          </a:bodyPr>
          <a:lstStyle/>
          <a:p>
            <a:pPr algn="ctr"/>
            <a:r>
              <a:rPr lang="en-GB" sz="1300" dirty="0">
                <a:solidFill>
                  <a:schemeClr val="bg1"/>
                </a:solidFill>
                <a:latin typeface="Chalkboard"/>
                <a:ea typeface="Chalkboard"/>
                <a:cs typeface="Chalkboard"/>
              </a:rPr>
              <a:t>“Learning Haskell is a great way of training yourself to think functionally so you are ready to take full advantage of C# 3.0 when it comes out” </a:t>
            </a:r>
            <a:br>
              <a:rPr lang="en-GB" sz="1300" dirty="0">
                <a:solidFill>
                  <a:schemeClr val="bg1"/>
                </a:solidFill>
                <a:latin typeface="Chalkboard"/>
                <a:ea typeface="Chalkboard"/>
                <a:cs typeface="Chalkboard"/>
              </a:rPr>
            </a:br>
            <a:r>
              <a:rPr lang="en-GB" sz="1300" dirty="0">
                <a:solidFill>
                  <a:schemeClr val="bg1"/>
                </a:solidFill>
                <a:latin typeface="Chalkboard"/>
                <a:ea typeface="Chalkboard"/>
                <a:cs typeface="Chalkboard"/>
              </a:rPr>
              <a:t>(blog Apr 2007)</a:t>
            </a:r>
          </a:p>
        </p:txBody>
      </p:sp>
      <p:sp>
        <p:nvSpPr>
          <p:cNvPr id="44041" name="Rounded Rectangular Callout 18"/>
          <p:cNvSpPr>
            <a:spLocks noChangeArrowheads="1"/>
          </p:cNvSpPr>
          <p:nvPr/>
        </p:nvSpPr>
        <p:spPr bwMode="auto">
          <a:xfrm>
            <a:off x="2547938" y="1328738"/>
            <a:ext cx="2714625" cy="1571625"/>
          </a:xfrm>
          <a:prstGeom prst="wedgeRoundRectCallout">
            <a:avLst>
              <a:gd name="adj1" fmla="val 112940"/>
              <a:gd name="adj2" fmla="val 37426"/>
              <a:gd name="adj3" fmla="val 16667"/>
            </a:avLst>
          </a:prstGeom>
          <a:solidFill>
            <a:srgbClr val="FFC000"/>
          </a:solidFill>
          <a:ln w="9525">
            <a:noFill/>
            <a:round/>
            <a:headEnd/>
            <a:tailEnd/>
          </a:ln>
        </p:spPr>
        <p:txBody>
          <a:bodyPr lIns="90000" tIns="46800" rIns="90000" bIns="46800" anchor="ctr">
            <a:prstTxWarp prst="textNoShape">
              <a:avLst/>
            </a:prstTxWarp>
          </a:bodyPr>
          <a:lstStyle/>
          <a:p>
            <a:pPr algn="ctr"/>
            <a:r>
              <a:rPr lang="en-GB" sz="1300" dirty="0">
                <a:solidFill>
                  <a:schemeClr val="bg1"/>
                </a:solidFill>
                <a:latin typeface="Chalkboard"/>
                <a:ea typeface="Chalkboard"/>
                <a:cs typeface="Chalkboard"/>
              </a:rPr>
              <a:t>“I'm already looking at coding problems and my mental perspective is now shifting back and forth between purely OO and more FP styled solutions” </a:t>
            </a:r>
            <a:br>
              <a:rPr lang="en-GB" sz="1300" dirty="0">
                <a:solidFill>
                  <a:schemeClr val="bg1"/>
                </a:solidFill>
                <a:latin typeface="Chalkboard"/>
                <a:ea typeface="Chalkboard"/>
                <a:cs typeface="Chalkboard"/>
              </a:rPr>
            </a:br>
            <a:r>
              <a:rPr lang="en-GB" sz="1300" dirty="0">
                <a:solidFill>
                  <a:schemeClr val="bg1"/>
                </a:solidFill>
                <a:latin typeface="Chalkboard"/>
                <a:ea typeface="Chalkboard"/>
                <a:cs typeface="Chalkboard"/>
              </a:rPr>
              <a:t>(blog Mar 2007)</a:t>
            </a:r>
          </a:p>
        </p:txBody>
      </p:sp>
      <p:grpSp>
        <p:nvGrpSpPr>
          <p:cNvPr id="44042" name="Group 20"/>
          <p:cNvGrpSpPr>
            <a:grpSpLocks/>
          </p:cNvGrpSpPr>
          <p:nvPr/>
        </p:nvGrpSpPr>
        <p:grpSpPr bwMode="auto">
          <a:xfrm>
            <a:off x="2224088" y="5370513"/>
            <a:ext cx="6472237" cy="369887"/>
            <a:chOff x="2224088" y="5370513"/>
            <a:chExt cx="5767387" cy="369332"/>
          </a:xfrm>
        </p:grpSpPr>
        <p:sp>
          <p:nvSpPr>
            <p:cNvPr id="44043" name="TextBox 14"/>
            <p:cNvSpPr txBox="1">
              <a:spLocks noChangeArrowheads="1"/>
            </p:cNvSpPr>
            <p:nvPr/>
          </p:nvSpPr>
          <p:spPr bwMode="auto">
            <a:xfrm>
              <a:off x="2224088" y="5370513"/>
              <a:ext cx="652462" cy="369332"/>
            </a:xfrm>
            <a:prstGeom prst="rect">
              <a:avLst/>
            </a:prstGeom>
            <a:noFill/>
            <a:ln w="9525">
              <a:noFill/>
              <a:miter lim="800000"/>
              <a:headEnd/>
              <a:tailEnd/>
            </a:ln>
          </p:spPr>
          <p:txBody>
            <a:bodyPr>
              <a:prstTxWarp prst="textNoShape">
                <a:avLst/>
              </a:prstTxWarp>
              <a:spAutoFit/>
            </a:bodyPr>
            <a:lstStyle/>
            <a:p>
              <a:r>
                <a:rPr lang="en-GB">
                  <a:latin typeface="Book Antiqua" charset="0"/>
                </a:rPr>
                <a:t>1990</a:t>
              </a:r>
            </a:p>
          </p:txBody>
        </p:sp>
        <p:sp>
          <p:nvSpPr>
            <p:cNvPr id="44044" name="TextBox 15"/>
            <p:cNvSpPr txBox="1">
              <a:spLocks noChangeArrowheads="1"/>
            </p:cNvSpPr>
            <p:nvPr/>
          </p:nvSpPr>
          <p:spPr bwMode="auto">
            <a:xfrm>
              <a:off x="3465910" y="5370513"/>
              <a:ext cx="678656" cy="369332"/>
            </a:xfrm>
            <a:prstGeom prst="rect">
              <a:avLst/>
            </a:prstGeom>
            <a:noFill/>
            <a:ln w="9525">
              <a:noFill/>
              <a:miter lim="800000"/>
              <a:headEnd/>
              <a:tailEnd/>
            </a:ln>
          </p:spPr>
          <p:txBody>
            <a:bodyPr>
              <a:prstTxWarp prst="textNoShape">
                <a:avLst/>
              </a:prstTxWarp>
              <a:spAutoFit/>
            </a:bodyPr>
            <a:lstStyle/>
            <a:p>
              <a:r>
                <a:rPr lang="en-GB">
                  <a:latin typeface="Book Antiqua" charset="0"/>
                </a:rPr>
                <a:t>1995</a:t>
              </a:r>
            </a:p>
          </p:txBody>
        </p:sp>
        <p:sp>
          <p:nvSpPr>
            <p:cNvPr id="44045" name="TextBox 16"/>
            <p:cNvSpPr txBox="1">
              <a:spLocks noChangeArrowheads="1"/>
            </p:cNvSpPr>
            <p:nvPr/>
          </p:nvSpPr>
          <p:spPr bwMode="auto">
            <a:xfrm>
              <a:off x="4733926" y="5370513"/>
              <a:ext cx="704850" cy="369332"/>
            </a:xfrm>
            <a:prstGeom prst="rect">
              <a:avLst/>
            </a:prstGeom>
            <a:noFill/>
            <a:ln w="9525">
              <a:noFill/>
              <a:miter lim="800000"/>
              <a:headEnd/>
              <a:tailEnd/>
            </a:ln>
          </p:spPr>
          <p:txBody>
            <a:bodyPr>
              <a:prstTxWarp prst="textNoShape">
                <a:avLst/>
              </a:prstTxWarp>
              <a:spAutoFit/>
            </a:bodyPr>
            <a:lstStyle/>
            <a:p>
              <a:r>
                <a:rPr lang="en-GB">
                  <a:latin typeface="Book Antiqua" charset="0"/>
                </a:rPr>
                <a:t>2000</a:t>
              </a:r>
            </a:p>
          </p:txBody>
        </p:sp>
        <p:sp>
          <p:nvSpPr>
            <p:cNvPr id="44046" name="TextBox 17"/>
            <p:cNvSpPr txBox="1">
              <a:spLocks noChangeArrowheads="1"/>
            </p:cNvSpPr>
            <p:nvPr/>
          </p:nvSpPr>
          <p:spPr bwMode="auto">
            <a:xfrm>
              <a:off x="6028136" y="5370513"/>
              <a:ext cx="721519" cy="369332"/>
            </a:xfrm>
            <a:prstGeom prst="rect">
              <a:avLst/>
            </a:prstGeom>
            <a:noFill/>
            <a:ln w="9525">
              <a:noFill/>
              <a:miter lim="800000"/>
              <a:headEnd/>
              <a:tailEnd/>
            </a:ln>
          </p:spPr>
          <p:txBody>
            <a:bodyPr>
              <a:prstTxWarp prst="textNoShape">
                <a:avLst/>
              </a:prstTxWarp>
              <a:spAutoFit/>
            </a:bodyPr>
            <a:lstStyle/>
            <a:p>
              <a:r>
                <a:rPr lang="en-GB">
                  <a:latin typeface="Book Antiqua" charset="0"/>
                </a:rPr>
                <a:t>2005</a:t>
              </a:r>
            </a:p>
          </p:txBody>
        </p:sp>
        <p:sp>
          <p:nvSpPr>
            <p:cNvPr id="44047" name="TextBox 17"/>
            <p:cNvSpPr txBox="1">
              <a:spLocks noChangeArrowheads="1"/>
            </p:cNvSpPr>
            <p:nvPr/>
          </p:nvSpPr>
          <p:spPr bwMode="auto">
            <a:xfrm>
              <a:off x="7339013" y="5370513"/>
              <a:ext cx="652462" cy="369332"/>
            </a:xfrm>
            <a:prstGeom prst="rect">
              <a:avLst/>
            </a:prstGeom>
            <a:noFill/>
            <a:ln w="9525">
              <a:noFill/>
              <a:miter lim="800000"/>
              <a:headEnd/>
              <a:tailEnd/>
            </a:ln>
          </p:spPr>
          <p:txBody>
            <a:bodyPr>
              <a:prstTxWarp prst="textNoShape">
                <a:avLst/>
              </a:prstTxWarp>
              <a:spAutoFit/>
            </a:bodyPr>
            <a:lstStyle/>
            <a:p>
              <a:r>
                <a:rPr lang="en-GB">
                  <a:latin typeface="Book Antiqua" charset="0"/>
                </a:rPr>
                <a:t>2010</a:t>
              </a:r>
            </a:p>
          </p:txBody>
        </p:sp>
      </p:grpSp>
      <p:sp>
        <p:nvSpPr>
          <p:cNvPr id="22" name="TextBox 21"/>
          <p:cNvSpPr txBox="1">
            <a:spLocks noChangeArrowheads="1"/>
          </p:cNvSpPr>
          <p:nvPr/>
        </p:nvSpPr>
        <p:spPr bwMode="auto">
          <a:xfrm rot="16200000">
            <a:off x="-152400" y="4295776"/>
            <a:ext cx="1481137"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Geeks</a:t>
            </a:r>
          </a:p>
        </p:txBody>
      </p:sp>
      <p:sp>
        <p:nvSpPr>
          <p:cNvPr id="23" name="TextBox 22"/>
          <p:cNvSpPr txBox="1">
            <a:spLocks noChangeArrowheads="1"/>
          </p:cNvSpPr>
          <p:nvPr/>
        </p:nvSpPr>
        <p:spPr bwMode="auto">
          <a:xfrm rot="16200000">
            <a:off x="-438150" y="2224088"/>
            <a:ext cx="2052638"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Practitioners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Function</a:t>
            </a:r>
            <a:r>
              <a:rPr lang="en-US" dirty="0" smtClean="0">
                <a:ea typeface="+mj-ea"/>
                <a:cs typeface="+mj-cs"/>
              </a:rPr>
              <a:t> Types </a:t>
            </a:r>
            <a:r>
              <a:rPr lang="en-US" dirty="0">
                <a:ea typeface="+mj-ea"/>
                <a:cs typeface="+mj-cs"/>
              </a:rPr>
              <a:t>in</a:t>
            </a:r>
            <a:r>
              <a:rPr lang="en-US" dirty="0" smtClean="0">
                <a:ea typeface="+mj-ea"/>
                <a:cs typeface="+mj-cs"/>
              </a:rPr>
              <a:t> Haskell</a:t>
            </a:r>
            <a:endParaRPr lang="en-US" dirty="0">
              <a:ea typeface="+mj-ea"/>
              <a:cs typeface="+mj-cs"/>
            </a:endParaRPr>
          </a:p>
        </p:txBody>
      </p:sp>
      <p:sp>
        <p:nvSpPr>
          <p:cNvPr id="23555" name="Rectangle 3"/>
          <p:cNvSpPr>
            <a:spLocks noGrp="1" noChangeArrowheads="1"/>
          </p:cNvSpPr>
          <p:nvPr>
            <p:ph type="body" idx="1"/>
          </p:nvPr>
        </p:nvSpPr>
        <p:spPr>
          <a:xfrm>
            <a:off x="457200" y="1447800"/>
            <a:ext cx="8178800" cy="4305300"/>
          </a:xfrm>
        </p:spPr>
        <p:txBody>
          <a:bodyPr>
            <a:normAutofit/>
          </a:bodyPr>
          <a:lstStyle/>
          <a:p>
            <a:pPr marL="548640" indent="-411480" eaLnBrk="1" fontAlgn="auto" hangingPunct="1">
              <a:lnSpc>
                <a:spcPct val="90000"/>
              </a:lnSpc>
              <a:buFont typeface="Monotype Sorts" charset="2"/>
              <a:buNone/>
              <a:defRPr/>
            </a:pPr>
            <a:r>
              <a:rPr lang="en-US" dirty="0" smtClean="0">
                <a:ea typeface="+mn-ea"/>
              </a:rPr>
              <a:t>In Haskell, </a:t>
            </a:r>
            <a:r>
              <a:rPr lang="en-US" dirty="0" err="1" smtClean="0">
                <a:solidFill>
                  <a:schemeClr val="accent1"/>
                </a:solidFill>
                <a:ea typeface="+mn-ea"/>
              </a:rPr>
              <a:t>f</a:t>
            </a:r>
            <a:r>
              <a:rPr lang="en-US" dirty="0" smtClean="0">
                <a:solidFill>
                  <a:schemeClr val="accent1"/>
                </a:solidFill>
                <a:ea typeface="+mn-ea"/>
              </a:rPr>
              <a:t> :: </a:t>
            </a:r>
            <a:r>
              <a:rPr lang="en-US" dirty="0">
                <a:solidFill>
                  <a:schemeClr val="accent1"/>
                </a:solidFill>
                <a:ea typeface="+mn-ea"/>
              </a:rPr>
              <a:t>A </a:t>
            </a:r>
            <a:r>
              <a:rPr lang="en-US" dirty="0" err="1">
                <a:solidFill>
                  <a:schemeClr val="accent1"/>
                </a:solidFill>
                <a:ea typeface="+mn-ea"/>
                <a:sym typeface="Symbol" charset="2"/>
              </a:rPr>
              <a:t></a:t>
            </a:r>
            <a:r>
              <a:rPr lang="en-US" dirty="0">
                <a:solidFill>
                  <a:schemeClr val="accent1"/>
                </a:solidFill>
                <a:ea typeface="+mn-ea"/>
                <a:sym typeface="Symbol" charset="2"/>
              </a:rPr>
              <a:t> B</a:t>
            </a:r>
            <a:r>
              <a:rPr lang="en-US" dirty="0" smtClean="0">
                <a:ea typeface="+mn-ea"/>
                <a:sym typeface="Symbol" charset="2"/>
              </a:rPr>
              <a:t>  </a:t>
            </a:r>
            <a:r>
              <a:rPr lang="en-US" dirty="0">
                <a:ea typeface="+mn-ea"/>
                <a:sym typeface="Symbol" charset="2"/>
              </a:rPr>
              <a:t>means</a:t>
            </a:r>
            <a:r>
              <a:rPr lang="en-US" dirty="0" smtClean="0">
                <a:ea typeface="+mn-ea"/>
              </a:rPr>
              <a:t> for </a:t>
            </a:r>
            <a:r>
              <a:rPr lang="en-US" dirty="0">
                <a:ea typeface="+mn-ea"/>
              </a:rPr>
              <a:t>every </a:t>
            </a:r>
            <a:r>
              <a:rPr lang="en-US" dirty="0" err="1">
                <a:ea typeface="+mn-ea"/>
              </a:rPr>
              <a:t>x</a:t>
            </a:r>
            <a:r>
              <a:rPr lang="en-US" dirty="0">
                <a:ea typeface="+mn-ea"/>
              </a:rPr>
              <a:t> </a:t>
            </a:r>
            <a:r>
              <a:rPr lang="en-US" dirty="0" err="1">
                <a:ea typeface="+mn-ea"/>
                <a:sym typeface="Symbol" charset="2"/>
              </a:rPr>
              <a:t></a:t>
            </a:r>
            <a:r>
              <a:rPr lang="en-US" dirty="0">
                <a:ea typeface="+mn-ea"/>
                <a:sym typeface="Symbol" charset="2"/>
              </a:rPr>
              <a:t> A,</a:t>
            </a:r>
          </a:p>
          <a:p>
            <a:pPr marL="868680" lvl="1" indent="-283464" eaLnBrk="1" fontAlgn="auto" hangingPunct="1">
              <a:lnSpc>
                <a:spcPct val="90000"/>
              </a:lnSpc>
              <a:spcAft>
                <a:spcPts val="0"/>
              </a:spcAft>
              <a:buFontTx/>
              <a:buNone/>
              <a:defRPr/>
            </a:pPr>
            <a:endParaRPr lang="en-US" dirty="0">
              <a:ea typeface="+mn-ea"/>
              <a:sym typeface="Symbol" charset="2"/>
            </a:endParaRPr>
          </a:p>
          <a:p>
            <a:pPr marL="868680" lvl="1" indent="-283464" eaLnBrk="1" fontAlgn="auto" hangingPunct="1">
              <a:lnSpc>
                <a:spcPct val="90000"/>
              </a:lnSpc>
              <a:spcAft>
                <a:spcPts val="0"/>
              </a:spcAft>
              <a:buFontTx/>
              <a:buNone/>
              <a:defRPr/>
            </a:pPr>
            <a:r>
              <a:rPr lang="en-US" dirty="0" smtClean="0">
                <a:ea typeface="+mn-ea"/>
                <a:sym typeface="Symbol" charset="2"/>
              </a:rPr>
              <a:t>     </a:t>
            </a:r>
            <a:r>
              <a:rPr lang="en-US" dirty="0" err="1" smtClean="0">
                <a:ea typeface="+mn-ea"/>
                <a:sym typeface="Symbol" charset="2"/>
              </a:rPr>
              <a:t>f(x</a:t>
            </a:r>
            <a:r>
              <a:rPr lang="en-US" dirty="0" smtClean="0">
                <a:ea typeface="+mn-ea"/>
                <a:sym typeface="Symbol" charset="2"/>
              </a:rPr>
              <a:t>)  =         some </a:t>
            </a:r>
            <a:r>
              <a:rPr lang="en-US" dirty="0">
                <a:ea typeface="+mn-ea"/>
                <a:sym typeface="Symbol" charset="2"/>
              </a:rPr>
              <a:t>element </a:t>
            </a:r>
            <a:r>
              <a:rPr lang="en-US" dirty="0" err="1" smtClean="0">
                <a:ea typeface="+mn-ea"/>
                <a:sym typeface="Symbol" charset="2"/>
              </a:rPr>
              <a:t>y</a:t>
            </a:r>
            <a:r>
              <a:rPr lang="en-US" dirty="0" smtClean="0">
                <a:ea typeface="+mn-ea"/>
                <a:sym typeface="Symbol" charset="2"/>
              </a:rPr>
              <a:t> = </a:t>
            </a:r>
            <a:r>
              <a:rPr lang="en-US" dirty="0" err="1" smtClean="0">
                <a:ea typeface="+mn-ea"/>
                <a:sym typeface="Symbol" charset="2"/>
              </a:rPr>
              <a:t>f</a:t>
            </a:r>
            <a:r>
              <a:rPr lang="en-US" dirty="0" err="1">
                <a:ea typeface="+mn-ea"/>
                <a:sym typeface="Symbol" charset="2"/>
              </a:rPr>
              <a:t>(x</a:t>
            </a:r>
            <a:r>
              <a:rPr lang="en-US" dirty="0">
                <a:ea typeface="+mn-ea"/>
                <a:sym typeface="Symbol" charset="2"/>
              </a:rPr>
              <a:t>) </a:t>
            </a:r>
            <a:r>
              <a:rPr lang="en-US" dirty="0" err="1">
                <a:ea typeface="+mn-ea"/>
                <a:sym typeface="Symbol" charset="2"/>
              </a:rPr>
              <a:t></a:t>
            </a:r>
            <a:r>
              <a:rPr lang="en-US" dirty="0">
                <a:ea typeface="+mn-ea"/>
                <a:sym typeface="Symbol" charset="2"/>
              </a:rPr>
              <a:t> B</a:t>
            </a:r>
            <a:endParaRPr lang="en-US" dirty="0" smtClean="0">
              <a:ea typeface="+mn-ea"/>
              <a:sym typeface="Symbol" charset="2"/>
            </a:endParaRPr>
          </a:p>
          <a:p>
            <a:pPr marL="868680" lvl="1" indent="-283464" eaLnBrk="1" fontAlgn="auto" hangingPunct="1">
              <a:lnSpc>
                <a:spcPct val="90000"/>
              </a:lnSpc>
              <a:spcAft>
                <a:spcPts val="0"/>
              </a:spcAft>
              <a:buFontTx/>
              <a:buNone/>
              <a:defRPr/>
            </a:pPr>
            <a:r>
              <a:rPr lang="en-US" dirty="0" smtClean="0">
                <a:ea typeface="+mn-ea"/>
                <a:sym typeface="Symbol" charset="2"/>
              </a:rPr>
              <a:t>                     run </a:t>
            </a:r>
            <a:r>
              <a:rPr lang="en-US" dirty="0">
                <a:ea typeface="+mn-ea"/>
                <a:sym typeface="Symbol" charset="2"/>
              </a:rPr>
              <a:t>forever</a:t>
            </a:r>
            <a:endParaRPr lang="en-US" dirty="0" smtClean="0">
              <a:ea typeface="+mn-ea"/>
              <a:sym typeface="Symbol" charset="2"/>
            </a:endParaRPr>
          </a:p>
          <a:p>
            <a:pPr marL="868680" lvl="1" indent="-283464" eaLnBrk="1" fontAlgn="auto" hangingPunct="1">
              <a:lnSpc>
                <a:spcPct val="90000"/>
              </a:lnSpc>
              <a:spcAft>
                <a:spcPts val="0"/>
              </a:spcAft>
              <a:buFontTx/>
              <a:buNone/>
              <a:defRPr/>
            </a:pPr>
            <a:endParaRPr lang="en-US" dirty="0" smtClean="0">
              <a:ea typeface="+mn-ea"/>
              <a:sym typeface="Symbol" charset="2"/>
            </a:endParaRPr>
          </a:p>
          <a:p>
            <a:pPr marL="594360" lvl="1" indent="-283464" eaLnBrk="1" fontAlgn="auto" hangingPunct="1">
              <a:lnSpc>
                <a:spcPct val="170000"/>
              </a:lnSpc>
              <a:spcAft>
                <a:spcPts val="0"/>
              </a:spcAft>
              <a:buFontTx/>
              <a:buNone/>
              <a:defRPr/>
            </a:pPr>
            <a:r>
              <a:rPr lang="en-US" dirty="0">
                <a:ea typeface="+mn-ea"/>
                <a:sym typeface="Symbol" charset="2"/>
              </a:rPr>
              <a:t>In words, “if </a:t>
            </a:r>
            <a:r>
              <a:rPr lang="en-US" dirty="0" err="1">
                <a:ea typeface="+mn-ea"/>
                <a:sym typeface="Symbol" charset="2"/>
              </a:rPr>
              <a:t>f(x</a:t>
            </a:r>
            <a:r>
              <a:rPr lang="en-US" dirty="0">
                <a:ea typeface="+mn-ea"/>
                <a:sym typeface="Symbol" charset="2"/>
              </a:rPr>
              <a:t>) </a:t>
            </a:r>
            <a:r>
              <a:rPr lang="en-US" dirty="0" smtClean="0">
                <a:ea typeface="+mn-ea"/>
                <a:sym typeface="Symbol" charset="2"/>
              </a:rPr>
              <a:t>terminates, </a:t>
            </a:r>
            <a:r>
              <a:rPr lang="en-US" dirty="0">
                <a:ea typeface="+mn-ea"/>
                <a:sym typeface="Symbol" charset="2"/>
              </a:rPr>
              <a:t>then </a:t>
            </a:r>
            <a:r>
              <a:rPr lang="en-US" dirty="0" err="1">
                <a:ea typeface="+mn-ea"/>
                <a:sym typeface="Symbol" charset="2"/>
              </a:rPr>
              <a:t>f(x</a:t>
            </a:r>
            <a:r>
              <a:rPr lang="en-US" dirty="0" smtClean="0">
                <a:ea typeface="+mn-ea"/>
                <a:sym typeface="Symbol" charset="2"/>
              </a:rPr>
              <a:t>) </a:t>
            </a:r>
            <a:r>
              <a:rPr lang="en-US" dirty="0" err="1" smtClean="0">
                <a:ea typeface="+mn-ea"/>
                <a:sym typeface="Symbol" charset="2"/>
              </a:rPr>
              <a:t></a:t>
            </a:r>
            <a:r>
              <a:rPr lang="en-US" dirty="0" smtClean="0">
                <a:ea typeface="+mn-ea"/>
                <a:sym typeface="Symbol" charset="2"/>
              </a:rPr>
              <a:t> </a:t>
            </a:r>
            <a:r>
              <a:rPr lang="en-US" dirty="0">
                <a:ea typeface="+mn-ea"/>
                <a:sym typeface="Symbol" charset="2"/>
              </a:rPr>
              <a:t>B.</a:t>
            </a:r>
            <a:r>
              <a:rPr lang="en-US" dirty="0" smtClean="0">
                <a:ea typeface="+mn-ea"/>
                <a:sym typeface="Symbol" charset="2"/>
              </a:rPr>
              <a:t>”</a:t>
            </a:r>
          </a:p>
          <a:p>
            <a:pPr marL="320040" lvl="1" indent="0" eaLnBrk="1" fontAlgn="auto" hangingPunct="1">
              <a:spcBef>
                <a:spcPts val="1200"/>
              </a:spcBef>
              <a:spcAft>
                <a:spcPts val="0"/>
              </a:spcAft>
              <a:buFontTx/>
              <a:buNone/>
              <a:defRPr/>
            </a:pPr>
            <a:r>
              <a:rPr lang="en-US" dirty="0" smtClean="0">
                <a:ea typeface="+mn-ea"/>
                <a:sym typeface="Symbol" charset="2"/>
              </a:rPr>
              <a:t>In ML, functions with type </a:t>
            </a:r>
            <a:r>
              <a:rPr lang="en-US" dirty="0" smtClean="0">
                <a:ea typeface="+mn-ea"/>
              </a:rPr>
              <a:t>A </a:t>
            </a:r>
            <a:r>
              <a:rPr lang="en-US" dirty="0" err="1" smtClean="0">
                <a:ea typeface="+mn-ea"/>
                <a:sym typeface="Symbol" charset="2"/>
              </a:rPr>
              <a:t></a:t>
            </a:r>
            <a:r>
              <a:rPr lang="en-US" dirty="0" smtClean="0">
                <a:ea typeface="+mn-ea"/>
                <a:sym typeface="Symbol" charset="2"/>
              </a:rPr>
              <a:t> B can throw an exception, but not in Haskell.</a:t>
            </a:r>
            <a:endParaRPr lang="en-US" dirty="0">
              <a:ea typeface="+mn-ea"/>
              <a:sym typeface="Symbol" charset="2"/>
            </a:endParaRPr>
          </a:p>
        </p:txBody>
      </p:sp>
      <p:sp>
        <p:nvSpPr>
          <p:cNvPr id="46084" name="AutoShape 4"/>
          <p:cNvSpPr>
            <a:spLocks/>
          </p:cNvSpPr>
          <p:nvPr/>
        </p:nvSpPr>
        <p:spPr bwMode="auto">
          <a:xfrm>
            <a:off x="2819400" y="2324100"/>
            <a:ext cx="381000" cy="850900"/>
          </a:xfrm>
          <a:prstGeom prst="leftBrace">
            <a:avLst>
              <a:gd name="adj1" fmla="val 25001"/>
              <a:gd name="adj2" fmla="val 50000"/>
            </a:avLst>
          </a:prstGeom>
          <a:noFill/>
          <a:ln w="9525">
            <a:solidFill>
              <a:schemeClr val="tx1"/>
            </a:solidFill>
            <a:round/>
            <a:headEnd/>
            <a:tailEnd/>
          </a:ln>
        </p:spPr>
        <p:txBody>
          <a:bodyPr wrap="none" anchor="ctr">
            <a:prstTxWarp prst="textNoShape">
              <a:avLst/>
            </a:prstTxWarp>
          </a:bodyPr>
          <a:lstStyle/>
          <a:p>
            <a:endParaRPr lang="en-US">
              <a:latin typeface="Book Antiqua"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804862"/>
          </a:xfrm>
        </p:spPr>
        <p:txBody>
          <a:bodyPr/>
          <a:lstStyle/>
          <a:p>
            <a:pPr eaLnBrk="1" fontAlgn="auto" hangingPunct="1">
              <a:spcAft>
                <a:spcPts val="0"/>
              </a:spcAft>
              <a:defRPr/>
            </a:pPr>
            <a:r>
              <a:rPr lang="en-US" dirty="0">
                <a:ea typeface="+mj-ea"/>
                <a:cs typeface="+mj-cs"/>
              </a:rPr>
              <a:t>Higher-Order Functions</a:t>
            </a:r>
          </a:p>
        </p:txBody>
      </p:sp>
      <p:sp>
        <p:nvSpPr>
          <p:cNvPr id="47107" name="Rectangle 3"/>
          <p:cNvSpPr>
            <a:spLocks noGrp="1" noChangeArrowheads="1"/>
          </p:cNvSpPr>
          <p:nvPr>
            <p:ph type="body" idx="1"/>
          </p:nvPr>
        </p:nvSpPr>
        <p:spPr>
          <a:xfrm>
            <a:off x="279400" y="1346200"/>
            <a:ext cx="8610600" cy="5308600"/>
          </a:xfrm>
        </p:spPr>
        <p:txBody>
          <a:bodyPr/>
          <a:lstStyle/>
          <a:p>
            <a:pPr eaLnBrk="1" hangingPunct="1">
              <a:spcAft>
                <a:spcPct val="0"/>
              </a:spcAft>
              <a:buFont typeface="Wingdings 2" charset="2"/>
              <a:buChar char=""/>
            </a:pPr>
            <a:r>
              <a:rPr lang="en-US" sz="2400" dirty="0" smtClean="0"/>
              <a:t>Functions that take other functions as arguments or return as a result are </a:t>
            </a:r>
            <a:r>
              <a:rPr lang="en-US" sz="2400" dirty="0" smtClean="0">
                <a:solidFill>
                  <a:srgbClr val="FFFF00"/>
                </a:solidFill>
              </a:rPr>
              <a:t>higher-order</a:t>
            </a:r>
            <a:r>
              <a:rPr lang="en-US" sz="2400" dirty="0" smtClean="0"/>
              <a:t> functions.</a:t>
            </a:r>
          </a:p>
          <a:p>
            <a:pPr eaLnBrk="1" hangingPunct="1">
              <a:spcAft>
                <a:spcPct val="0"/>
              </a:spcAft>
              <a:buFont typeface="Wingdings 2" charset="2"/>
              <a:buChar char=""/>
            </a:pPr>
            <a:r>
              <a:rPr lang="en-US" sz="2400" dirty="0" smtClean="0"/>
              <a:t>Common Examples:</a:t>
            </a:r>
          </a:p>
          <a:p>
            <a:pPr lvl="1" eaLnBrk="1" hangingPunct="1"/>
            <a:r>
              <a:rPr lang="en-US" sz="2000" dirty="0" smtClean="0">
                <a:solidFill>
                  <a:srgbClr val="FFFF00"/>
                </a:solidFill>
              </a:rPr>
              <a:t>Map</a:t>
            </a:r>
            <a:r>
              <a:rPr lang="en-US" sz="2000" dirty="0" smtClean="0"/>
              <a:t>: applies argument function to each element in a collection.</a:t>
            </a:r>
          </a:p>
          <a:p>
            <a:pPr lvl="1" eaLnBrk="1" hangingPunct="1"/>
            <a:r>
              <a:rPr lang="en-US" sz="2000" dirty="0" smtClean="0">
                <a:solidFill>
                  <a:srgbClr val="FFFF00"/>
                </a:solidFill>
              </a:rPr>
              <a:t>Reduce</a:t>
            </a:r>
            <a:r>
              <a:rPr lang="en-US" sz="2000" dirty="0" smtClean="0"/>
              <a:t>: takes a collection, an initial value, and a function, and combines the elements in the collection according to the function.</a:t>
            </a:r>
          </a:p>
          <a:p>
            <a:pPr lvl="1" eaLnBrk="1" hangingPunct="1"/>
            <a:endParaRPr lang="en-US" sz="2000" dirty="0" smtClean="0"/>
          </a:p>
          <a:p>
            <a:pPr lvl="1" eaLnBrk="1" hangingPunct="1">
              <a:buFont typeface="Wingdings 2" charset="2"/>
              <a:buNone/>
            </a:pPr>
            <a:endParaRPr lang="en-US" sz="2000" dirty="0" smtClean="0"/>
          </a:p>
          <a:p>
            <a:pPr eaLnBrk="1" hangingPunct="1">
              <a:spcAft>
                <a:spcPct val="0"/>
              </a:spcAft>
              <a:buFont typeface="Wingdings 2" charset="2"/>
              <a:buChar char=""/>
            </a:pPr>
            <a:r>
              <a:rPr lang="en-US" sz="2400" dirty="0" smtClean="0"/>
              <a:t>Google uses Map/Reduce to parallelize and distribute massive data processing tasks.                                 (</a:t>
            </a:r>
            <a:r>
              <a:rPr lang="en-US" sz="2400" dirty="0" smtClean="0">
                <a:hlinkClick r:id="rId3"/>
              </a:rPr>
              <a:t>Dean &amp; Ghemawat, OSDI 2004</a:t>
            </a:r>
            <a:r>
              <a:rPr lang="en-US" sz="2400" dirty="0" smtClean="0"/>
              <a:t>)</a:t>
            </a:r>
          </a:p>
        </p:txBody>
      </p:sp>
      <p:sp>
        <p:nvSpPr>
          <p:cNvPr id="47108" name="TextBox 4"/>
          <p:cNvSpPr txBox="1">
            <a:spLocks noChangeArrowheads="1"/>
          </p:cNvSpPr>
          <p:nvPr/>
        </p:nvSpPr>
        <p:spPr bwMode="auto">
          <a:xfrm>
            <a:off x="1206500" y="4203700"/>
            <a:ext cx="7505700" cy="646331"/>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0" lvl="1"/>
            <a:r>
              <a:rPr lang="en-US" b="1" dirty="0">
                <a:solidFill>
                  <a:schemeClr val="bg1"/>
                </a:solidFill>
                <a:latin typeface="Courier New"/>
                <a:ea typeface="Chalkboard"/>
                <a:cs typeface="Courier New"/>
              </a:rPr>
              <a:t>list = [1,2,3]</a:t>
            </a:r>
          </a:p>
          <a:p>
            <a:pPr marL="0" lvl="1"/>
            <a:r>
              <a:rPr lang="en-US" b="1" dirty="0" err="1">
                <a:solidFill>
                  <a:schemeClr val="bg1"/>
                </a:solidFill>
                <a:latin typeface="Courier New"/>
                <a:ea typeface="Chalkboard"/>
                <a:cs typeface="Courier New"/>
              </a:rPr>
              <a:t>r</a:t>
            </a:r>
            <a:r>
              <a:rPr lang="en-US" b="1" dirty="0">
                <a:solidFill>
                  <a:schemeClr val="bg1"/>
                </a:solidFill>
                <a:latin typeface="Courier New"/>
                <a:ea typeface="Chalkboard"/>
                <a:cs typeface="Courier New"/>
              </a:rPr>
              <a:t> = </a:t>
            </a:r>
            <a:r>
              <a:rPr lang="en-US" b="1" dirty="0" err="1">
                <a:solidFill>
                  <a:schemeClr val="bg1"/>
                </a:solidFill>
                <a:latin typeface="Courier New"/>
                <a:ea typeface="Chalkboard"/>
                <a:cs typeface="Courier New"/>
              </a:rPr>
              <a:t>foldl</a:t>
            </a:r>
            <a:r>
              <a:rPr lang="en-US" b="1" dirty="0">
                <a:solidFill>
                  <a:schemeClr val="bg1"/>
                </a:solidFill>
                <a:latin typeface="Courier New"/>
                <a:ea typeface="Chalkboard"/>
                <a:cs typeface="Courier New"/>
              </a:rPr>
              <a:t> (\accumulator </a:t>
            </a:r>
            <a:r>
              <a:rPr lang="en-US" b="1" dirty="0" err="1">
                <a:solidFill>
                  <a:schemeClr val="bg1"/>
                </a:solidFill>
                <a:latin typeface="Courier New"/>
                <a:ea typeface="Chalkboard"/>
                <a:cs typeface="Courier New"/>
              </a:rPr>
              <a:t>i</a:t>
            </a:r>
            <a:r>
              <a:rPr lang="en-US" b="1" dirty="0">
                <a:solidFill>
                  <a:schemeClr val="bg1"/>
                </a:solidFill>
                <a:latin typeface="Courier New"/>
                <a:ea typeface="Chalkboard"/>
                <a:cs typeface="Courier New"/>
              </a:rPr>
              <a:t> -&gt; </a:t>
            </a:r>
            <a:r>
              <a:rPr lang="en-US" b="1" dirty="0" err="1">
                <a:solidFill>
                  <a:schemeClr val="bg1"/>
                </a:solidFill>
                <a:latin typeface="Courier New"/>
                <a:ea typeface="Chalkboard"/>
                <a:cs typeface="Courier New"/>
              </a:rPr>
              <a:t>i</a:t>
            </a:r>
            <a:r>
              <a:rPr lang="en-US" b="1" dirty="0">
                <a:solidFill>
                  <a:schemeClr val="bg1"/>
                </a:solidFill>
                <a:latin typeface="Courier New"/>
                <a:ea typeface="Chalkboard"/>
                <a:cs typeface="Courier New"/>
              </a:rPr>
              <a:t> + accumulator) 0 list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Basic </a:t>
            </a:r>
            <a:r>
              <a:rPr lang="en-US" dirty="0" smtClean="0">
                <a:ea typeface="+mj-ea"/>
                <a:cs typeface="+mj-cs"/>
              </a:rPr>
              <a:t>Overview </a:t>
            </a:r>
            <a:r>
              <a:rPr lang="en-US" dirty="0">
                <a:ea typeface="+mj-ea"/>
                <a:cs typeface="+mj-cs"/>
              </a:rPr>
              <a:t>of</a:t>
            </a:r>
            <a:r>
              <a:rPr lang="en-US" dirty="0" smtClean="0">
                <a:ea typeface="+mj-ea"/>
                <a:cs typeface="+mj-cs"/>
              </a:rPr>
              <a:t> Haskell</a:t>
            </a:r>
            <a:endParaRPr lang="en-US" dirty="0">
              <a:ea typeface="+mj-ea"/>
              <a:cs typeface="+mj-cs"/>
            </a:endParaRPr>
          </a:p>
        </p:txBody>
      </p:sp>
      <p:sp>
        <p:nvSpPr>
          <p:cNvPr id="25603" name="Rectangle 3"/>
          <p:cNvSpPr>
            <a:spLocks noGrp="1" noChangeArrowheads="1"/>
          </p:cNvSpPr>
          <p:nvPr>
            <p:ph type="body" idx="1"/>
          </p:nvPr>
        </p:nvSpPr>
        <p:spPr>
          <a:xfrm>
            <a:off x="457200" y="1600201"/>
            <a:ext cx="8229600" cy="2120900"/>
          </a:xfrm>
        </p:spPr>
        <p:txBody>
          <a:bodyPr>
            <a:normAutofit fontScale="92500"/>
          </a:bodyPr>
          <a:lstStyle/>
          <a:p>
            <a:pPr marL="548640" indent="-411480" eaLnBrk="1" fontAlgn="auto" hangingPunct="1">
              <a:defRPr/>
            </a:pPr>
            <a:r>
              <a:rPr lang="en-US" dirty="0">
                <a:solidFill>
                  <a:srgbClr val="FFFF00"/>
                </a:solidFill>
                <a:ea typeface="+mn-ea"/>
              </a:rPr>
              <a:t>Interactive</a:t>
            </a:r>
            <a:r>
              <a:rPr lang="en-US" dirty="0" smtClean="0">
                <a:solidFill>
                  <a:srgbClr val="FFFF00"/>
                </a:solidFill>
                <a:ea typeface="+mn-ea"/>
              </a:rPr>
              <a:t> Interpreter (</a:t>
            </a:r>
            <a:r>
              <a:rPr lang="en-US" dirty="0" err="1" smtClean="0">
                <a:solidFill>
                  <a:srgbClr val="FFFF00"/>
                </a:solidFill>
                <a:ea typeface="+mn-ea"/>
              </a:rPr>
              <a:t>ghci</a:t>
            </a:r>
            <a:r>
              <a:rPr lang="en-US" dirty="0" smtClean="0">
                <a:solidFill>
                  <a:srgbClr val="FFFF00"/>
                </a:solidFill>
                <a:ea typeface="+mn-ea"/>
              </a:rPr>
              <a:t>)</a:t>
            </a:r>
            <a:r>
              <a:rPr lang="en-US" dirty="0" smtClean="0">
                <a:ea typeface="+mn-ea"/>
              </a:rPr>
              <a:t>: </a:t>
            </a:r>
            <a:r>
              <a:rPr lang="en-US" dirty="0">
                <a:ea typeface="+mn-ea"/>
              </a:rPr>
              <a:t>read-</a:t>
            </a:r>
            <a:r>
              <a:rPr lang="en-US" dirty="0" err="1">
                <a:ea typeface="+mn-ea"/>
              </a:rPr>
              <a:t>eval</a:t>
            </a:r>
            <a:r>
              <a:rPr lang="en-US" dirty="0">
                <a:ea typeface="+mn-ea"/>
              </a:rPr>
              <a:t>-print</a:t>
            </a:r>
            <a:endParaRPr lang="en-US" dirty="0" smtClean="0">
              <a:ea typeface="+mn-ea"/>
            </a:endParaRPr>
          </a:p>
          <a:p>
            <a:pPr marL="868680" lvl="1" indent="-283464" eaLnBrk="1" fontAlgn="auto" hangingPunct="1">
              <a:spcAft>
                <a:spcPts val="0"/>
              </a:spcAft>
              <a:buFont typeface="Wingdings 2"/>
              <a:buChar char=""/>
              <a:defRPr/>
            </a:pPr>
            <a:r>
              <a:rPr lang="en-US" dirty="0" err="1" smtClean="0">
                <a:ea typeface="+mn-ea"/>
              </a:rPr>
              <a:t>ghci</a:t>
            </a:r>
            <a:r>
              <a:rPr lang="en-US" dirty="0" smtClean="0">
                <a:ea typeface="+mn-ea"/>
              </a:rPr>
              <a:t> infers </a:t>
            </a:r>
            <a:r>
              <a:rPr lang="en-US" dirty="0">
                <a:ea typeface="+mn-ea"/>
              </a:rPr>
              <a:t>type before compiling or executing</a:t>
            </a:r>
          </a:p>
          <a:p>
            <a:pPr marL="868680" lvl="1" indent="-283464" eaLnBrk="1" fontAlgn="auto" hangingPunct="1">
              <a:spcAft>
                <a:spcPts val="0"/>
              </a:spcAft>
              <a:buFontTx/>
              <a:buNone/>
              <a:defRPr/>
            </a:pPr>
            <a:r>
              <a:rPr lang="en-US" dirty="0">
                <a:solidFill>
                  <a:srgbClr val="FFFF00"/>
                </a:solidFill>
                <a:ea typeface="+mn-ea"/>
              </a:rPr>
              <a:t>   Type system does not allow casts or other </a:t>
            </a:r>
            <a:r>
              <a:rPr lang="en-US" dirty="0" smtClean="0">
                <a:solidFill>
                  <a:srgbClr val="FFFF00"/>
                </a:solidFill>
                <a:ea typeface="+mn-ea"/>
              </a:rPr>
              <a:t>loopholes!</a:t>
            </a:r>
          </a:p>
          <a:p>
            <a:pPr marL="548640" indent="-411480" eaLnBrk="1" fontAlgn="auto" hangingPunct="1">
              <a:defRPr/>
            </a:pPr>
            <a:r>
              <a:rPr lang="en-US" dirty="0" smtClean="0">
                <a:ea typeface="+mn-ea"/>
              </a:rPr>
              <a:t>Examples</a:t>
            </a:r>
          </a:p>
        </p:txBody>
      </p:sp>
      <p:sp>
        <p:nvSpPr>
          <p:cNvPr id="4" name="TextBox 4"/>
          <p:cNvSpPr txBox="1">
            <a:spLocks noChangeArrowheads="1"/>
          </p:cNvSpPr>
          <p:nvPr/>
        </p:nvSpPr>
        <p:spPr bwMode="auto">
          <a:xfrm>
            <a:off x="1054100" y="3708400"/>
            <a:ext cx="7505700" cy="2585323"/>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411480" indent="-283464" fontAlgn="auto">
              <a:spcAft>
                <a:spcPts val="0"/>
              </a:spcAft>
              <a:defRPr/>
            </a:pPr>
            <a:r>
              <a:rPr lang="en-US" b="1" dirty="0" smtClean="0">
                <a:solidFill>
                  <a:schemeClr val="bg1"/>
                </a:solidFill>
                <a:latin typeface="Courier New"/>
                <a:cs typeface="Courier New"/>
              </a:rPr>
              <a:t>Prelude&gt; (5+3)-2</a:t>
            </a:r>
          </a:p>
          <a:p>
            <a:pPr marL="411480" indent="-283464" fontAlgn="auto">
              <a:spcAft>
                <a:spcPts val="0"/>
              </a:spcAft>
              <a:defRPr/>
            </a:pPr>
            <a:r>
              <a:rPr lang="en-US" b="1" dirty="0" smtClean="0">
                <a:solidFill>
                  <a:srgbClr val="FF0000"/>
                </a:solidFill>
                <a:latin typeface="Courier New"/>
                <a:cs typeface="Courier New"/>
              </a:rPr>
              <a:t>6</a:t>
            </a:r>
          </a:p>
          <a:p>
            <a:pPr marL="411480" indent="-283464" fontAlgn="auto">
              <a:spcAft>
                <a:spcPts val="0"/>
              </a:spcAft>
              <a:defRPr/>
            </a:pPr>
            <a:r>
              <a:rPr lang="en-US" b="1" dirty="0" smtClean="0">
                <a:solidFill>
                  <a:srgbClr val="FF0000"/>
                </a:solidFill>
                <a:latin typeface="Courier New"/>
                <a:cs typeface="Courier New"/>
              </a:rPr>
              <a:t>it :: Integer</a:t>
            </a:r>
          </a:p>
          <a:p>
            <a:pPr marL="411480" indent="-283464" fontAlgn="auto">
              <a:spcAft>
                <a:spcPts val="0"/>
              </a:spcAft>
              <a:defRPr/>
            </a:pPr>
            <a:r>
              <a:rPr lang="en-US" b="1" dirty="0" smtClean="0">
                <a:solidFill>
                  <a:schemeClr val="bg1"/>
                </a:solidFill>
                <a:latin typeface="Courier New"/>
                <a:cs typeface="Courier New"/>
              </a:rPr>
              <a:t>Prelude&gt; if 5&gt;3 then “Harry” else “Hermione”</a:t>
            </a:r>
          </a:p>
          <a:p>
            <a:pPr marL="411480" indent="-283464" fontAlgn="auto">
              <a:spcAft>
                <a:spcPts val="0"/>
              </a:spcAft>
              <a:defRPr/>
            </a:pPr>
            <a:r>
              <a:rPr lang="en-US" b="1" dirty="0" smtClean="0">
                <a:solidFill>
                  <a:srgbClr val="FF0000"/>
                </a:solidFill>
                <a:latin typeface="Courier New"/>
                <a:cs typeface="Courier New"/>
              </a:rPr>
              <a:t>“Harry”</a:t>
            </a:r>
          </a:p>
          <a:p>
            <a:pPr marL="411480" indent="-283464" fontAlgn="auto">
              <a:spcAft>
                <a:spcPts val="0"/>
              </a:spcAft>
              <a:defRPr/>
            </a:pPr>
            <a:r>
              <a:rPr lang="en-US" b="1" dirty="0" smtClean="0">
                <a:solidFill>
                  <a:srgbClr val="FF0000"/>
                </a:solidFill>
                <a:latin typeface="Courier New"/>
                <a:cs typeface="Courier New"/>
              </a:rPr>
              <a:t>it :: [Char]      -- String is equivalent to [Char]</a:t>
            </a:r>
          </a:p>
          <a:p>
            <a:pPr marL="411480" indent="-283464" fontAlgn="auto">
              <a:spcAft>
                <a:spcPts val="0"/>
              </a:spcAft>
              <a:defRPr/>
            </a:pPr>
            <a:r>
              <a:rPr lang="en-US" b="1" dirty="0" smtClean="0">
                <a:solidFill>
                  <a:schemeClr val="bg1"/>
                </a:solidFill>
                <a:latin typeface="Courier New"/>
                <a:cs typeface="Courier New"/>
              </a:rPr>
              <a:t>Prelude&gt; 5==4</a:t>
            </a:r>
          </a:p>
          <a:p>
            <a:pPr marL="411480" indent="-283464" fontAlgn="auto">
              <a:spcAft>
                <a:spcPts val="0"/>
              </a:spcAft>
              <a:defRPr/>
            </a:pPr>
            <a:r>
              <a:rPr lang="en-US" b="1" dirty="0" smtClean="0">
                <a:solidFill>
                  <a:srgbClr val="FF0000"/>
                </a:solidFill>
                <a:latin typeface="Courier New"/>
                <a:cs typeface="Courier New"/>
              </a:rPr>
              <a:t>False</a:t>
            </a:r>
          </a:p>
          <a:p>
            <a:pPr marL="411480" indent="-283464" fontAlgn="auto">
              <a:spcAft>
                <a:spcPts val="0"/>
              </a:spcAft>
              <a:defRPr/>
            </a:pPr>
            <a:r>
              <a:rPr lang="en-US" b="1" dirty="0" smtClean="0">
                <a:solidFill>
                  <a:srgbClr val="FF0000"/>
                </a:solidFill>
                <a:latin typeface="Courier New"/>
                <a:cs typeface="Courier New"/>
              </a:rPr>
              <a:t>it :: </a:t>
            </a:r>
            <a:r>
              <a:rPr lang="en-US" b="1" dirty="0" err="1" smtClean="0">
                <a:solidFill>
                  <a:srgbClr val="FF0000"/>
                </a:solidFill>
                <a:latin typeface="Courier New"/>
                <a:cs typeface="Courier New"/>
              </a:rPr>
              <a:t>Bool</a:t>
            </a:r>
            <a:endParaRPr lang="en-US" b="1" dirty="0">
              <a:solidFill>
                <a:srgbClr val="FF0000"/>
              </a:solidFill>
              <a:latin typeface="Courier New"/>
              <a:ea typeface="Chalkboard"/>
              <a:cs typeface="Courier New"/>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Overview by Type</a:t>
            </a:r>
          </a:p>
        </p:txBody>
      </p:sp>
      <p:sp>
        <p:nvSpPr>
          <p:cNvPr id="26627" name="Rectangle 3"/>
          <p:cNvSpPr>
            <a:spLocks noGrp="1" noChangeArrowheads="1"/>
          </p:cNvSpPr>
          <p:nvPr>
            <p:ph type="body" idx="1"/>
          </p:nvPr>
        </p:nvSpPr>
        <p:spPr>
          <a:xfrm>
            <a:off x="457200" y="1358900"/>
            <a:ext cx="8178800" cy="4953000"/>
          </a:xfrm>
        </p:spPr>
        <p:txBody>
          <a:bodyPr>
            <a:normAutofit/>
          </a:bodyPr>
          <a:lstStyle/>
          <a:p>
            <a:pPr marL="548640" indent="-411480" eaLnBrk="1" fontAlgn="auto" hangingPunct="1">
              <a:defRPr/>
            </a:pPr>
            <a:r>
              <a:rPr lang="en-US" dirty="0" smtClean="0">
                <a:ea typeface="+mn-ea"/>
              </a:rPr>
              <a:t>Booleans</a:t>
            </a:r>
          </a:p>
          <a:p>
            <a:pPr marL="548640" indent="-411480" eaLnBrk="1" fontAlgn="auto" hangingPunct="1">
              <a:defRPr/>
            </a:pPr>
            <a:endParaRPr lang="en-US" dirty="0" smtClean="0">
              <a:ea typeface="+mn-ea"/>
            </a:endParaRPr>
          </a:p>
          <a:p>
            <a:pPr marL="548640" indent="-411480" eaLnBrk="1" fontAlgn="auto" hangingPunct="1">
              <a:defRPr/>
            </a:pPr>
            <a:r>
              <a:rPr lang="en-US" dirty="0" smtClean="0">
                <a:ea typeface="+mn-ea"/>
              </a:rPr>
              <a:t>Integers</a:t>
            </a:r>
          </a:p>
          <a:p>
            <a:pPr marL="868680" lvl="1" indent="-283464" eaLnBrk="1" fontAlgn="auto" hangingPunct="1">
              <a:spcAft>
                <a:spcPts val="0"/>
              </a:spcAft>
              <a:buFont typeface="Wingdings 2"/>
              <a:buChar char=""/>
              <a:defRPr/>
            </a:pPr>
            <a:endParaRPr lang="en-US" dirty="0" smtClean="0">
              <a:ea typeface="+mn-ea"/>
            </a:endParaRPr>
          </a:p>
          <a:p>
            <a:pPr marL="1765109" lvl="5" indent="-283464">
              <a:buFont typeface="Wingdings 2"/>
              <a:buChar char=""/>
              <a:defRPr/>
            </a:pPr>
            <a:endParaRPr lang="en-US" dirty="0" smtClean="0">
              <a:ea typeface="+mn-ea"/>
            </a:endParaRPr>
          </a:p>
          <a:p>
            <a:pPr marL="548640" indent="-411480" eaLnBrk="1" fontAlgn="auto" hangingPunct="1">
              <a:defRPr/>
            </a:pPr>
            <a:r>
              <a:rPr lang="en-US" dirty="0" smtClean="0">
                <a:ea typeface="+mn-ea"/>
                <a:sym typeface="Symbol" charset="2"/>
              </a:rPr>
              <a:t>Strings</a:t>
            </a:r>
          </a:p>
          <a:p>
            <a:pPr marL="868680" lvl="1" indent="-283464" eaLnBrk="1" fontAlgn="auto" hangingPunct="1">
              <a:spcAft>
                <a:spcPts val="0"/>
              </a:spcAft>
              <a:buFont typeface="Wingdings 2"/>
              <a:buChar char=""/>
              <a:defRPr/>
            </a:pPr>
            <a:r>
              <a:rPr lang="en-US" dirty="0" smtClean="0">
                <a:ea typeface="+mn-ea"/>
                <a:sym typeface="Symbol" charset="2"/>
              </a:rPr>
              <a:t> </a:t>
            </a:r>
          </a:p>
          <a:p>
            <a:pPr marL="548640" indent="-411480" eaLnBrk="1" fontAlgn="auto" hangingPunct="1">
              <a:defRPr/>
            </a:pPr>
            <a:r>
              <a:rPr lang="en-US" dirty="0" smtClean="0">
                <a:ea typeface="+mn-ea"/>
                <a:sym typeface="Symbol" charset="2"/>
              </a:rPr>
              <a:t>Floats</a:t>
            </a:r>
          </a:p>
        </p:txBody>
      </p:sp>
      <p:sp>
        <p:nvSpPr>
          <p:cNvPr id="4" name="TextBox 3"/>
          <p:cNvSpPr txBox="1">
            <a:spLocks noChangeArrowheads="1"/>
          </p:cNvSpPr>
          <p:nvPr/>
        </p:nvSpPr>
        <p:spPr bwMode="auto">
          <a:xfrm>
            <a:off x="6946900" y="6311900"/>
            <a:ext cx="1915909" cy="369332"/>
          </a:xfrm>
          <a:prstGeom prst="rect">
            <a:avLst/>
          </a:prstGeom>
          <a:noFill/>
          <a:ln w="9525">
            <a:noFill/>
            <a:miter lim="800000"/>
            <a:headEnd/>
            <a:tailEnd/>
          </a:ln>
        </p:spPr>
        <p:txBody>
          <a:bodyPr wrap="none">
            <a:prstTxWarp prst="textNoShape">
              <a:avLst/>
            </a:prstTxWarp>
            <a:spAutoFit/>
          </a:bodyPr>
          <a:lstStyle/>
          <a:p>
            <a:r>
              <a:rPr lang="en-US" dirty="0" smtClean="0">
                <a:latin typeface="Chalkboard"/>
                <a:ea typeface="Chalkboard"/>
                <a:cs typeface="Chalkboard"/>
                <a:hlinkClick r:id="rId2"/>
              </a:rPr>
              <a:t>Haskell Libraries</a:t>
            </a:r>
            <a:endParaRPr lang="en-US" dirty="0">
              <a:latin typeface="Chalkboard"/>
              <a:ea typeface="Chalkboard"/>
              <a:cs typeface="Chalkboard"/>
            </a:endParaRPr>
          </a:p>
        </p:txBody>
      </p:sp>
      <p:sp>
        <p:nvSpPr>
          <p:cNvPr id="6" name="TextBox 4"/>
          <p:cNvSpPr txBox="1">
            <a:spLocks noChangeArrowheads="1"/>
          </p:cNvSpPr>
          <p:nvPr/>
        </p:nvSpPr>
        <p:spPr bwMode="auto">
          <a:xfrm>
            <a:off x="1104900" y="1930400"/>
            <a:ext cx="7226300" cy="646331"/>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411480" indent="-283464" fontAlgn="auto">
              <a:spcAft>
                <a:spcPts val="0"/>
              </a:spcAft>
              <a:defRPr/>
            </a:pPr>
            <a:r>
              <a:rPr lang="en-US" b="1" dirty="0" smtClean="0">
                <a:solidFill>
                  <a:srgbClr val="000000"/>
                </a:solidFill>
                <a:latin typeface="Courier New"/>
                <a:cs typeface="Courier New"/>
              </a:rPr>
              <a:t>True, False :: </a:t>
            </a:r>
            <a:r>
              <a:rPr lang="en-US" b="1" dirty="0" err="1" smtClean="0">
                <a:solidFill>
                  <a:srgbClr val="000000"/>
                </a:solidFill>
                <a:latin typeface="Courier New"/>
                <a:cs typeface="Courier New"/>
              </a:rPr>
              <a:t>Bool</a:t>
            </a:r>
            <a:endParaRPr lang="en-US" b="1" dirty="0" smtClean="0">
              <a:solidFill>
                <a:srgbClr val="000000"/>
              </a:solidFill>
              <a:latin typeface="Courier New"/>
              <a:cs typeface="Courier New"/>
            </a:endParaRPr>
          </a:p>
          <a:p>
            <a:pPr marL="411480" indent="-283464" fontAlgn="auto">
              <a:spcAft>
                <a:spcPts val="0"/>
              </a:spcAft>
              <a:defRPr/>
            </a:pPr>
            <a:r>
              <a:rPr lang="en-US" b="1" dirty="0" smtClean="0">
                <a:solidFill>
                  <a:srgbClr val="000000"/>
                </a:solidFill>
                <a:latin typeface="Courier New"/>
                <a:cs typeface="Courier New"/>
              </a:rPr>
              <a:t>if …  then … else …		</a:t>
            </a:r>
            <a:r>
              <a:rPr lang="en-US" b="1" dirty="0" smtClean="0">
                <a:solidFill>
                  <a:srgbClr val="FF0000"/>
                </a:solidFill>
                <a:latin typeface="Courier New"/>
                <a:cs typeface="Courier New"/>
              </a:rPr>
              <a:t>--types must match </a:t>
            </a:r>
            <a:endParaRPr lang="en-US" b="1" dirty="0">
              <a:solidFill>
                <a:srgbClr val="FF0000"/>
              </a:solidFill>
              <a:latin typeface="Courier New"/>
              <a:ea typeface="Chalkboard"/>
              <a:cs typeface="Courier New"/>
            </a:endParaRPr>
          </a:p>
        </p:txBody>
      </p:sp>
      <p:sp>
        <p:nvSpPr>
          <p:cNvPr id="7" name="TextBox 4"/>
          <p:cNvSpPr txBox="1">
            <a:spLocks noChangeArrowheads="1"/>
          </p:cNvSpPr>
          <p:nvPr/>
        </p:nvSpPr>
        <p:spPr bwMode="auto">
          <a:xfrm>
            <a:off x="1117600" y="3302000"/>
            <a:ext cx="7226300" cy="646331"/>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411480" indent="-283464" fontAlgn="auto">
              <a:spcAft>
                <a:spcPts val="0"/>
              </a:spcAft>
              <a:defRPr/>
            </a:pPr>
            <a:r>
              <a:rPr lang="en-US" b="1" dirty="0" smtClean="0">
                <a:solidFill>
                  <a:schemeClr val="bg1"/>
                </a:solidFill>
                <a:latin typeface="Courier New"/>
                <a:cs typeface="Courier New"/>
              </a:rPr>
              <a:t>0, 1, 2, … :: Integer</a:t>
            </a:r>
          </a:p>
          <a:p>
            <a:pPr marL="411480" indent="-283464" fontAlgn="auto">
              <a:spcAft>
                <a:spcPts val="0"/>
              </a:spcAft>
              <a:defRPr/>
            </a:pPr>
            <a:r>
              <a:rPr lang="en-US" b="1" dirty="0" smtClean="0">
                <a:solidFill>
                  <a:schemeClr val="bg1"/>
                </a:solidFill>
                <a:latin typeface="Courier New"/>
                <a:cs typeface="Courier New"/>
              </a:rPr>
              <a:t>+, * , …   :: Integer  </a:t>
            </a:r>
            <a:r>
              <a:rPr lang="en-US" b="1" dirty="0" smtClean="0">
                <a:solidFill>
                  <a:schemeClr val="bg1"/>
                </a:solidFill>
                <a:latin typeface="Courier New"/>
                <a:cs typeface="Courier New"/>
                <a:sym typeface="Symbol" charset="2"/>
              </a:rPr>
              <a:t>-&gt; </a:t>
            </a:r>
            <a:r>
              <a:rPr lang="en-US" b="1" dirty="0" smtClean="0">
                <a:solidFill>
                  <a:schemeClr val="bg1"/>
                </a:solidFill>
                <a:latin typeface="Courier New"/>
                <a:cs typeface="Courier New"/>
              </a:rPr>
              <a:t>Integer </a:t>
            </a:r>
            <a:r>
              <a:rPr lang="en-US" b="1" dirty="0" smtClean="0">
                <a:solidFill>
                  <a:schemeClr val="bg1"/>
                </a:solidFill>
                <a:latin typeface="Courier New"/>
                <a:cs typeface="Courier New"/>
                <a:sym typeface="Symbol" charset="2"/>
              </a:rPr>
              <a:t>-&gt; Integer</a:t>
            </a:r>
            <a:endParaRPr lang="en-US" b="1" dirty="0">
              <a:solidFill>
                <a:schemeClr val="bg1"/>
              </a:solidFill>
              <a:latin typeface="Courier New"/>
              <a:ea typeface="Chalkboard"/>
              <a:cs typeface="Courier New"/>
            </a:endParaRPr>
          </a:p>
        </p:txBody>
      </p:sp>
      <p:sp>
        <p:nvSpPr>
          <p:cNvPr id="8" name="TextBox 4"/>
          <p:cNvSpPr txBox="1">
            <a:spLocks noChangeArrowheads="1"/>
          </p:cNvSpPr>
          <p:nvPr/>
        </p:nvSpPr>
        <p:spPr bwMode="auto">
          <a:xfrm>
            <a:off x="1130300" y="4648200"/>
            <a:ext cx="7226300" cy="369332"/>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411480" indent="-283464" fontAlgn="auto">
              <a:spcAft>
                <a:spcPts val="0"/>
              </a:spcAft>
              <a:defRPr/>
            </a:pPr>
            <a:r>
              <a:rPr lang="en-US" b="1" dirty="0" smtClean="0">
                <a:solidFill>
                  <a:srgbClr val="000000"/>
                </a:solidFill>
                <a:latin typeface="Courier New"/>
                <a:cs typeface="Courier New"/>
                <a:sym typeface="Symbol" charset="2"/>
              </a:rPr>
              <a:t>“Ron </a:t>
            </a:r>
            <a:r>
              <a:rPr lang="en-US" b="1" dirty="0" err="1" smtClean="0">
                <a:solidFill>
                  <a:srgbClr val="000000"/>
                </a:solidFill>
                <a:latin typeface="Courier New"/>
                <a:cs typeface="Courier New"/>
                <a:sym typeface="Symbol" charset="2"/>
              </a:rPr>
              <a:t>Weasley</a:t>
            </a:r>
            <a:r>
              <a:rPr lang="en-US" b="1" dirty="0" smtClean="0">
                <a:solidFill>
                  <a:srgbClr val="000000"/>
                </a:solidFill>
                <a:latin typeface="Courier New"/>
                <a:cs typeface="Courier New"/>
                <a:sym typeface="Symbol" charset="2"/>
              </a:rPr>
              <a:t>” </a:t>
            </a:r>
          </a:p>
        </p:txBody>
      </p:sp>
      <p:sp>
        <p:nvSpPr>
          <p:cNvPr id="9" name="TextBox 4"/>
          <p:cNvSpPr txBox="1">
            <a:spLocks noChangeArrowheads="1"/>
          </p:cNvSpPr>
          <p:nvPr/>
        </p:nvSpPr>
        <p:spPr bwMode="auto">
          <a:xfrm>
            <a:off x="1104900" y="5778500"/>
            <a:ext cx="7226300" cy="369332"/>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411480" indent="-283464" fontAlgn="auto">
              <a:spcAft>
                <a:spcPts val="0"/>
              </a:spcAft>
              <a:defRPr/>
            </a:pPr>
            <a:r>
              <a:rPr lang="en-US" b="1" dirty="0" smtClean="0">
                <a:solidFill>
                  <a:srgbClr val="000000"/>
                </a:solidFill>
                <a:latin typeface="Courier New"/>
                <a:cs typeface="Courier New"/>
                <a:sym typeface="Symbol" charset="2"/>
              </a:rPr>
              <a:t>1.0, 2, 3.14159, …  </a:t>
            </a:r>
            <a:r>
              <a:rPr lang="en-US" b="1" dirty="0" smtClean="0">
                <a:solidFill>
                  <a:srgbClr val="FF0000"/>
                </a:solidFill>
                <a:latin typeface="Courier New"/>
                <a:cs typeface="Courier New"/>
                <a:sym typeface="Symbol" charset="2"/>
              </a:rPr>
              <a:t>--type classes to disambiguate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4"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fontAlgn="auto" hangingPunct="1">
              <a:spcAft>
                <a:spcPts val="0"/>
              </a:spcAft>
              <a:defRPr/>
            </a:pPr>
            <a:r>
              <a:rPr lang="en-US" dirty="0" smtClean="0">
                <a:ea typeface="+mj-ea"/>
                <a:cs typeface="+mj-cs"/>
              </a:rPr>
              <a:t>Simple Compound </a:t>
            </a:r>
            <a:r>
              <a:rPr lang="en-US" dirty="0">
                <a:ea typeface="+mj-ea"/>
                <a:cs typeface="+mj-cs"/>
              </a:rPr>
              <a:t>Types</a:t>
            </a:r>
          </a:p>
        </p:txBody>
      </p:sp>
      <p:sp>
        <p:nvSpPr>
          <p:cNvPr id="48131" name="Rectangle 3"/>
          <p:cNvSpPr>
            <a:spLocks noGrp="1" noChangeArrowheads="1"/>
          </p:cNvSpPr>
          <p:nvPr>
            <p:ph type="body" idx="1"/>
          </p:nvPr>
        </p:nvSpPr>
        <p:spPr>
          <a:xfrm>
            <a:off x="457200" y="1600200"/>
            <a:ext cx="8407400" cy="4708525"/>
          </a:xfrm>
        </p:spPr>
        <p:txBody>
          <a:bodyPr/>
          <a:lstStyle/>
          <a:p>
            <a:pPr eaLnBrk="1" hangingPunct="1">
              <a:spcAft>
                <a:spcPct val="0"/>
              </a:spcAft>
              <a:buFont typeface="Wingdings 2" charset="2"/>
              <a:buChar char=""/>
            </a:pPr>
            <a:r>
              <a:rPr lang="en-US" dirty="0" err="1"/>
              <a:t>Tuples</a:t>
            </a:r>
            <a:endParaRPr lang="en-US" dirty="0" smtClean="0"/>
          </a:p>
          <a:p>
            <a:pPr lvl="1" eaLnBrk="1" hangingPunct="1"/>
            <a:endParaRPr lang="en-US" dirty="0" smtClean="0"/>
          </a:p>
          <a:p>
            <a:pPr eaLnBrk="1" hangingPunct="1">
              <a:spcAft>
                <a:spcPct val="0"/>
              </a:spcAft>
              <a:buFont typeface="Wingdings 2" charset="2"/>
              <a:buChar char=""/>
            </a:pPr>
            <a:r>
              <a:rPr lang="en-US" dirty="0"/>
              <a:t>Lists</a:t>
            </a:r>
            <a:endParaRPr lang="en-US" dirty="0" smtClean="0"/>
          </a:p>
          <a:p>
            <a:pPr lvl="1" eaLnBrk="1" hangingPunct="1"/>
            <a:endParaRPr lang="en-US" dirty="0" smtClean="0">
              <a:solidFill>
                <a:srgbClr val="CEB966"/>
              </a:solidFill>
            </a:endParaRPr>
          </a:p>
          <a:p>
            <a:pPr lvl="1" eaLnBrk="1" hangingPunct="1"/>
            <a:endParaRPr lang="en-US" dirty="0" smtClean="0">
              <a:solidFill>
                <a:srgbClr val="CEB966"/>
              </a:solidFill>
            </a:endParaRPr>
          </a:p>
          <a:p>
            <a:pPr eaLnBrk="1" hangingPunct="1">
              <a:spcAft>
                <a:spcPct val="0"/>
              </a:spcAft>
              <a:buFont typeface="Wingdings 2" charset="2"/>
              <a:buChar char=""/>
            </a:pPr>
            <a:r>
              <a:rPr lang="en-US" dirty="0" smtClean="0"/>
              <a:t>Records</a:t>
            </a:r>
          </a:p>
        </p:txBody>
      </p:sp>
      <p:sp>
        <p:nvSpPr>
          <p:cNvPr id="5" name="TextBox 4"/>
          <p:cNvSpPr txBox="1">
            <a:spLocks noChangeArrowheads="1"/>
          </p:cNvSpPr>
          <p:nvPr/>
        </p:nvSpPr>
        <p:spPr bwMode="auto">
          <a:xfrm>
            <a:off x="1041400" y="2222500"/>
            <a:ext cx="7226300" cy="369332"/>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r>
              <a:rPr lang="en-US" b="1" dirty="0" smtClean="0">
                <a:solidFill>
                  <a:schemeClr val="bg1"/>
                </a:solidFill>
                <a:latin typeface="Courier New"/>
                <a:cs typeface="Courier New"/>
              </a:rPr>
              <a:t>(4, 5, “</a:t>
            </a:r>
            <a:r>
              <a:rPr lang="en-US" b="1" dirty="0" err="1" smtClean="0">
                <a:solidFill>
                  <a:schemeClr val="bg1"/>
                </a:solidFill>
                <a:latin typeface="Courier New"/>
                <a:cs typeface="Courier New"/>
              </a:rPr>
              <a:t>Griffendor</a:t>
            </a:r>
            <a:r>
              <a:rPr lang="en-US" b="1" dirty="0" smtClean="0">
                <a:solidFill>
                  <a:schemeClr val="bg1"/>
                </a:solidFill>
                <a:latin typeface="Courier New"/>
                <a:cs typeface="Courier New"/>
              </a:rPr>
              <a:t>”) :: (Integer, Integer, String)</a:t>
            </a:r>
          </a:p>
        </p:txBody>
      </p:sp>
      <p:sp>
        <p:nvSpPr>
          <p:cNvPr id="6" name="TextBox 5"/>
          <p:cNvSpPr txBox="1">
            <a:spLocks noChangeArrowheads="1"/>
          </p:cNvSpPr>
          <p:nvPr/>
        </p:nvSpPr>
        <p:spPr bwMode="auto">
          <a:xfrm>
            <a:off x="1054100" y="3238500"/>
            <a:ext cx="7226300" cy="369332"/>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r>
              <a:rPr lang="en-US" b="1" dirty="0" smtClean="0">
                <a:solidFill>
                  <a:srgbClr val="000000"/>
                </a:solidFill>
                <a:latin typeface="Courier New"/>
                <a:cs typeface="Courier New"/>
              </a:rPr>
              <a:t>[] :: [a]                    </a:t>
            </a:r>
            <a:r>
              <a:rPr lang="en-US" b="1" dirty="0" smtClean="0">
                <a:solidFill>
                  <a:srgbClr val="FF0000"/>
                </a:solidFill>
                <a:latin typeface="Courier New"/>
                <a:cs typeface="Courier New"/>
              </a:rPr>
              <a:t>-- polymorphic type</a:t>
            </a:r>
          </a:p>
        </p:txBody>
      </p:sp>
      <p:sp>
        <p:nvSpPr>
          <p:cNvPr id="7" name="TextBox 6"/>
          <p:cNvSpPr txBox="1">
            <a:spLocks noChangeArrowheads="1"/>
          </p:cNvSpPr>
          <p:nvPr/>
        </p:nvSpPr>
        <p:spPr bwMode="auto">
          <a:xfrm>
            <a:off x="1041400" y="3771900"/>
            <a:ext cx="7226300" cy="369332"/>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r>
              <a:rPr lang="en-US" b="1" dirty="0" smtClean="0">
                <a:solidFill>
                  <a:schemeClr val="bg1"/>
                </a:solidFill>
                <a:latin typeface="Courier New"/>
                <a:cs typeface="Courier New"/>
              </a:rPr>
              <a:t>1 : [2, 3, 4] :: [Integer]   </a:t>
            </a:r>
            <a:r>
              <a:rPr lang="en-US" b="1" dirty="0" smtClean="0">
                <a:solidFill>
                  <a:srgbClr val="FF0000"/>
                </a:solidFill>
                <a:latin typeface="Courier New"/>
                <a:cs typeface="Courier New"/>
              </a:rPr>
              <a:t>-- infix cons notation</a:t>
            </a:r>
          </a:p>
        </p:txBody>
      </p:sp>
      <p:sp>
        <p:nvSpPr>
          <p:cNvPr id="8" name="TextBox 7"/>
          <p:cNvSpPr txBox="1">
            <a:spLocks noChangeArrowheads="1"/>
          </p:cNvSpPr>
          <p:nvPr/>
        </p:nvSpPr>
        <p:spPr bwMode="auto">
          <a:xfrm>
            <a:off x="1054100" y="4813300"/>
            <a:ext cx="7226300" cy="1200329"/>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a:spcAft>
                <a:spcPts val="0"/>
              </a:spcAft>
            </a:pPr>
            <a:r>
              <a:rPr lang="en-US" b="1" dirty="0" smtClean="0">
                <a:solidFill>
                  <a:schemeClr val="bg1"/>
                </a:solidFill>
                <a:latin typeface="Courier New"/>
                <a:cs typeface="Courier New"/>
              </a:rPr>
              <a:t>data Person = Person {</a:t>
            </a:r>
            <a:r>
              <a:rPr lang="en-US" b="1" dirty="0" err="1" smtClean="0">
                <a:solidFill>
                  <a:schemeClr val="bg1"/>
                </a:solidFill>
                <a:latin typeface="Courier New"/>
                <a:cs typeface="Courier New"/>
              </a:rPr>
              <a:t>firstName</a:t>
            </a:r>
            <a:r>
              <a:rPr lang="en-US" b="1" dirty="0" smtClean="0">
                <a:solidFill>
                  <a:schemeClr val="bg1"/>
                </a:solidFill>
                <a:latin typeface="Courier New"/>
                <a:cs typeface="Courier New"/>
              </a:rPr>
              <a:t> :: String,      </a:t>
            </a:r>
          </a:p>
          <a:p>
            <a:pPr>
              <a:spcAft>
                <a:spcPts val="0"/>
              </a:spcAft>
            </a:pP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lastName</a:t>
            </a:r>
            <a:r>
              <a:rPr lang="en-US" b="1" dirty="0" smtClean="0">
                <a:solidFill>
                  <a:schemeClr val="bg1"/>
                </a:solidFill>
                <a:latin typeface="Courier New"/>
                <a:cs typeface="Courier New"/>
              </a:rPr>
              <a:t>  :: String} </a:t>
            </a:r>
          </a:p>
          <a:p>
            <a:r>
              <a:rPr lang="en-US" b="1" dirty="0" smtClean="0">
                <a:solidFill>
                  <a:schemeClr val="bg1"/>
                </a:solidFill>
                <a:latin typeface="Courier New"/>
                <a:cs typeface="Courier New"/>
              </a:rPr>
              <a:t>hg = Person { </a:t>
            </a:r>
            <a:r>
              <a:rPr lang="en-US" b="1" dirty="0" err="1" smtClean="0">
                <a:solidFill>
                  <a:schemeClr val="bg1"/>
                </a:solidFill>
                <a:latin typeface="Courier New"/>
                <a:cs typeface="Courier New"/>
              </a:rPr>
              <a:t>firstName</a:t>
            </a:r>
            <a:r>
              <a:rPr lang="en-US" b="1" dirty="0" smtClean="0">
                <a:solidFill>
                  <a:schemeClr val="bg1"/>
                </a:solidFill>
                <a:latin typeface="Courier New"/>
                <a:cs typeface="Courier New"/>
              </a:rPr>
              <a:t> = “Hermione”, </a:t>
            </a:r>
          </a:p>
          <a:p>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lastName</a:t>
            </a:r>
            <a:r>
              <a:rPr lang="en-US" b="1" dirty="0" smtClean="0">
                <a:solidFill>
                  <a:schemeClr val="bg1"/>
                </a:solidFill>
                <a:latin typeface="Courier New"/>
                <a:cs typeface="Courier New"/>
              </a:rPr>
              <a:t>  = “Granger”}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Patterns and Declarations</a:t>
            </a:r>
          </a:p>
        </p:txBody>
      </p:sp>
      <p:sp>
        <p:nvSpPr>
          <p:cNvPr id="28675" name="Rectangle 3"/>
          <p:cNvSpPr>
            <a:spLocks noGrp="1" noChangeArrowheads="1"/>
          </p:cNvSpPr>
          <p:nvPr>
            <p:ph type="body" idx="1"/>
          </p:nvPr>
        </p:nvSpPr>
        <p:spPr>
          <a:xfrm>
            <a:off x="457200" y="1447800"/>
            <a:ext cx="8178800" cy="5041900"/>
          </a:xfrm>
        </p:spPr>
        <p:txBody>
          <a:bodyPr>
            <a:normAutofit fontScale="92500" lnSpcReduction="10000"/>
          </a:bodyPr>
          <a:lstStyle/>
          <a:p>
            <a:pPr marL="548640" indent="-411480" eaLnBrk="1" fontAlgn="auto" hangingPunct="1">
              <a:defRPr/>
            </a:pPr>
            <a:r>
              <a:rPr lang="en-US" dirty="0">
                <a:ea typeface="+mn-ea"/>
              </a:rPr>
              <a:t>Patterns can be used in place of variables</a:t>
            </a:r>
          </a:p>
          <a:p>
            <a:pPr marL="868680" lvl="1" indent="-283464" eaLnBrk="1" fontAlgn="auto" hangingPunct="1">
              <a:spcAft>
                <a:spcPts val="0"/>
              </a:spcAft>
              <a:buFontTx/>
              <a:buNone/>
              <a:defRPr/>
            </a:pPr>
            <a:r>
              <a:rPr lang="en-US" sz="2000" dirty="0">
                <a:ea typeface="+mn-ea"/>
              </a:rPr>
              <a:t>   </a:t>
            </a:r>
            <a:r>
              <a:rPr lang="en-US" sz="2000" dirty="0">
                <a:solidFill>
                  <a:schemeClr val="accent1"/>
                </a:solidFill>
                <a:ea typeface="+mn-ea"/>
              </a:rPr>
              <a:t>&lt;pat&gt; ::= &lt;</a:t>
            </a:r>
            <a:r>
              <a:rPr lang="en-US" sz="2000" dirty="0" err="1">
                <a:solidFill>
                  <a:schemeClr val="accent1"/>
                </a:solidFill>
                <a:ea typeface="+mn-ea"/>
              </a:rPr>
              <a:t>var</a:t>
            </a:r>
            <a:r>
              <a:rPr lang="en-US" sz="2000" dirty="0">
                <a:solidFill>
                  <a:schemeClr val="accent1"/>
                </a:solidFill>
                <a:ea typeface="+mn-ea"/>
              </a:rPr>
              <a:t>&gt; | &lt;</a:t>
            </a:r>
            <a:r>
              <a:rPr lang="en-US" sz="2000" dirty="0" err="1">
                <a:solidFill>
                  <a:schemeClr val="accent1"/>
                </a:solidFill>
                <a:ea typeface="+mn-ea"/>
              </a:rPr>
              <a:t>tuple</a:t>
            </a:r>
            <a:r>
              <a:rPr lang="en-US" sz="2000" dirty="0">
                <a:solidFill>
                  <a:schemeClr val="accent1"/>
                </a:solidFill>
                <a:ea typeface="+mn-ea"/>
              </a:rPr>
              <a:t>&gt; | &lt;cons&gt; | &lt;record&gt; …</a:t>
            </a:r>
          </a:p>
          <a:p>
            <a:pPr marL="548640" indent="-411480" eaLnBrk="1" fontAlgn="auto" hangingPunct="1">
              <a:defRPr/>
            </a:pPr>
            <a:r>
              <a:rPr lang="en-US" dirty="0">
                <a:ea typeface="+mn-ea"/>
              </a:rPr>
              <a:t>Value declarations</a:t>
            </a:r>
          </a:p>
          <a:p>
            <a:pPr marL="868680" lvl="1" indent="-283464" eaLnBrk="1" fontAlgn="auto" hangingPunct="1">
              <a:spcAft>
                <a:spcPts val="0"/>
              </a:spcAft>
              <a:buFont typeface="Wingdings 2"/>
              <a:buChar char=""/>
              <a:defRPr/>
            </a:pPr>
            <a:r>
              <a:rPr lang="en-US" dirty="0">
                <a:ea typeface="+mn-ea"/>
              </a:rPr>
              <a:t>General form   </a:t>
            </a:r>
            <a:endParaRPr lang="en-US" dirty="0" smtClean="0">
              <a:ea typeface="+mn-ea"/>
            </a:endParaRPr>
          </a:p>
          <a:p>
            <a:pPr marL="868680" lvl="1" indent="-283464" eaLnBrk="1" fontAlgn="auto" hangingPunct="1">
              <a:spcAft>
                <a:spcPts val="0"/>
              </a:spcAft>
              <a:buFontTx/>
              <a:buNone/>
              <a:defRPr/>
            </a:pPr>
            <a:r>
              <a:rPr lang="en-US" sz="2000" dirty="0" smtClean="0">
                <a:solidFill>
                  <a:schemeClr val="tx2"/>
                </a:solidFill>
                <a:ea typeface="+mn-ea"/>
              </a:rPr>
              <a:t>    </a:t>
            </a:r>
            <a:r>
              <a:rPr lang="en-US" sz="2000" dirty="0" smtClean="0">
                <a:solidFill>
                  <a:srgbClr val="CEB966"/>
                </a:solidFill>
                <a:ea typeface="+mn-ea"/>
              </a:rPr>
              <a:t>&lt;</a:t>
            </a:r>
            <a:r>
              <a:rPr lang="en-US" sz="2000" dirty="0">
                <a:solidFill>
                  <a:srgbClr val="CEB966"/>
                </a:solidFill>
                <a:ea typeface="+mn-ea"/>
              </a:rPr>
              <a:t>pat&gt; = &lt;exp&gt;</a:t>
            </a:r>
          </a:p>
          <a:p>
            <a:pPr marL="868680" lvl="1" indent="-283464" eaLnBrk="1" fontAlgn="auto" hangingPunct="1">
              <a:lnSpc>
                <a:spcPct val="110000"/>
              </a:lnSpc>
              <a:spcAft>
                <a:spcPts val="0"/>
              </a:spcAft>
              <a:buFont typeface="Wingdings 2"/>
              <a:buChar char=""/>
              <a:defRPr/>
            </a:pPr>
            <a:r>
              <a:rPr lang="en-US" dirty="0">
                <a:ea typeface="+mn-ea"/>
              </a:rPr>
              <a:t>Examples</a:t>
            </a:r>
            <a:endParaRPr lang="en-US" dirty="0" smtClean="0">
              <a:ea typeface="+mn-ea"/>
            </a:endParaRPr>
          </a:p>
          <a:p>
            <a:pPr marL="1133856" lvl="2" eaLnBrk="1" fontAlgn="auto" hangingPunct="1">
              <a:lnSpc>
                <a:spcPct val="110000"/>
              </a:lnSpc>
              <a:spcAft>
                <a:spcPts val="0"/>
              </a:spcAft>
              <a:buFontTx/>
              <a:buNone/>
              <a:defRPr/>
            </a:pPr>
            <a:r>
              <a:rPr lang="en-US" dirty="0" smtClean="0">
                <a:ea typeface="+mn-ea"/>
              </a:rPr>
              <a:t> </a:t>
            </a:r>
          </a:p>
          <a:p>
            <a:pPr marL="1133856" lvl="2" eaLnBrk="1" fontAlgn="auto" hangingPunct="1">
              <a:lnSpc>
                <a:spcPct val="110000"/>
              </a:lnSpc>
              <a:spcAft>
                <a:spcPts val="0"/>
              </a:spcAft>
              <a:buFontTx/>
              <a:buNone/>
              <a:defRPr/>
            </a:pPr>
            <a:r>
              <a:rPr lang="en-US" dirty="0" smtClean="0">
                <a:ea typeface="+mn-ea"/>
              </a:rPr>
              <a:t> </a:t>
            </a:r>
          </a:p>
          <a:p>
            <a:pPr marL="1133856" lvl="2" eaLnBrk="1" fontAlgn="auto" hangingPunct="1">
              <a:lnSpc>
                <a:spcPct val="110000"/>
              </a:lnSpc>
              <a:spcAft>
                <a:spcPts val="0"/>
              </a:spcAft>
              <a:buFontTx/>
              <a:buNone/>
              <a:defRPr/>
            </a:pPr>
            <a:r>
              <a:rPr lang="en-US" dirty="0" smtClean="0">
                <a:ea typeface="+mn-ea"/>
              </a:rPr>
              <a:t> </a:t>
            </a:r>
          </a:p>
          <a:p>
            <a:pPr marL="1133856" lvl="2" eaLnBrk="1" fontAlgn="auto" hangingPunct="1">
              <a:lnSpc>
                <a:spcPct val="110000"/>
              </a:lnSpc>
              <a:spcAft>
                <a:spcPts val="0"/>
              </a:spcAft>
              <a:buFontTx/>
              <a:buNone/>
              <a:defRPr/>
            </a:pPr>
            <a:r>
              <a:rPr lang="en-US" dirty="0" smtClean="0">
                <a:ea typeface="+mn-ea"/>
              </a:rPr>
              <a:t> </a:t>
            </a:r>
          </a:p>
          <a:p>
            <a:pPr marL="868680" lvl="1" indent="-283464" eaLnBrk="1" fontAlgn="auto" hangingPunct="1">
              <a:lnSpc>
                <a:spcPct val="110000"/>
              </a:lnSpc>
              <a:spcAft>
                <a:spcPts val="0"/>
              </a:spcAft>
              <a:buFont typeface="Wingdings 2"/>
              <a:buChar char=""/>
              <a:defRPr/>
            </a:pPr>
            <a:r>
              <a:rPr lang="en-US" dirty="0">
                <a:ea typeface="+mn-ea"/>
              </a:rPr>
              <a:t>Local </a:t>
            </a:r>
            <a:r>
              <a:rPr lang="en-US" dirty="0" smtClean="0">
                <a:ea typeface="+mn-ea"/>
              </a:rPr>
              <a:t>declarations</a:t>
            </a:r>
          </a:p>
          <a:p>
            <a:pPr marL="1133856" lvl="2" eaLnBrk="1" fontAlgn="auto" hangingPunct="1">
              <a:lnSpc>
                <a:spcPct val="110000"/>
              </a:lnSpc>
              <a:spcAft>
                <a:spcPts val="0"/>
              </a:spcAft>
              <a:buFontTx/>
              <a:buNone/>
              <a:defRPr/>
            </a:pPr>
            <a:r>
              <a:rPr lang="en-US" dirty="0" smtClean="0">
                <a:ea typeface="+mn-ea"/>
              </a:rPr>
              <a:t> </a:t>
            </a:r>
            <a:endParaRPr lang="en-US" sz="1800" dirty="0">
              <a:ea typeface="+mn-ea"/>
            </a:endParaRPr>
          </a:p>
        </p:txBody>
      </p:sp>
      <p:sp>
        <p:nvSpPr>
          <p:cNvPr id="4" name="TextBox 3"/>
          <p:cNvSpPr txBox="1">
            <a:spLocks noChangeArrowheads="1"/>
          </p:cNvSpPr>
          <p:nvPr/>
        </p:nvSpPr>
        <p:spPr bwMode="auto">
          <a:xfrm>
            <a:off x="1397000" y="3937000"/>
            <a:ext cx="6718300" cy="1306511"/>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219456" fontAlgn="auto">
              <a:lnSpc>
                <a:spcPct val="110000"/>
              </a:lnSpc>
              <a:spcAft>
                <a:spcPts val="0"/>
              </a:spcAft>
              <a:defRPr/>
            </a:pPr>
            <a:r>
              <a:rPr lang="en-US" b="1" dirty="0" err="1" smtClean="0">
                <a:solidFill>
                  <a:schemeClr val="bg1"/>
                </a:solidFill>
                <a:latin typeface="Courier New"/>
                <a:cs typeface="Courier New"/>
              </a:rPr>
              <a:t>myTuple</a:t>
            </a:r>
            <a:r>
              <a:rPr lang="en-US" b="1" dirty="0" smtClean="0">
                <a:solidFill>
                  <a:schemeClr val="bg1"/>
                </a:solidFill>
                <a:latin typeface="Courier New"/>
                <a:cs typeface="Courier New"/>
              </a:rPr>
              <a:t> = (“</a:t>
            </a:r>
            <a:r>
              <a:rPr lang="en-US" b="1" dirty="0" err="1" smtClean="0">
                <a:solidFill>
                  <a:schemeClr val="bg1"/>
                </a:solidFill>
                <a:latin typeface="Courier New"/>
                <a:cs typeface="Courier New"/>
              </a:rPr>
              <a:t>Flitwick</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Snape</a:t>
            </a:r>
            <a:r>
              <a:rPr lang="en-US" b="1" dirty="0" smtClean="0">
                <a:solidFill>
                  <a:schemeClr val="bg1"/>
                </a:solidFill>
                <a:latin typeface="Courier New"/>
                <a:cs typeface="Courier New"/>
              </a:rPr>
              <a:t>”)</a:t>
            </a:r>
          </a:p>
          <a:p>
            <a:pPr marL="219456" fontAlgn="auto">
              <a:lnSpc>
                <a:spcPct val="110000"/>
              </a:lnSpc>
              <a:spcAft>
                <a:spcPts val="0"/>
              </a:spcAft>
              <a:defRPr/>
            </a:pPr>
            <a:r>
              <a:rPr lang="en-US" b="1" dirty="0" smtClean="0">
                <a:solidFill>
                  <a:schemeClr val="bg1"/>
                </a:solidFill>
                <a:latin typeface="Courier New"/>
                <a:cs typeface="Courier New"/>
              </a:rPr>
              <a:t>(</a:t>
            </a:r>
            <a:r>
              <a:rPr lang="en-US" b="1" dirty="0" err="1" smtClean="0">
                <a:solidFill>
                  <a:schemeClr val="bg1"/>
                </a:solidFill>
                <a:latin typeface="Courier New"/>
                <a:cs typeface="Courier New"/>
              </a:rPr>
              <a:t>x,y</a:t>
            </a:r>
            <a:r>
              <a:rPr lang="en-US" b="1" dirty="0" smtClean="0">
                <a:solidFill>
                  <a:schemeClr val="bg1"/>
                </a:solidFill>
                <a:latin typeface="Courier New"/>
                <a:cs typeface="Courier New"/>
              </a:rPr>
              <a:t>)  = </a:t>
            </a:r>
            <a:r>
              <a:rPr lang="en-US" b="1" dirty="0" err="1" smtClean="0">
                <a:solidFill>
                  <a:schemeClr val="bg1"/>
                </a:solidFill>
                <a:latin typeface="Courier New"/>
                <a:cs typeface="Courier New"/>
              </a:rPr>
              <a:t>myTuple</a:t>
            </a:r>
            <a:endParaRPr lang="en-US" b="1" dirty="0" smtClean="0">
              <a:solidFill>
                <a:schemeClr val="bg1"/>
              </a:solidFill>
              <a:latin typeface="Courier New"/>
              <a:cs typeface="Courier New"/>
            </a:endParaRPr>
          </a:p>
          <a:p>
            <a:pPr marL="219456" fontAlgn="auto">
              <a:lnSpc>
                <a:spcPct val="110000"/>
              </a:lnSpc>
              <a:spcAft>
                <a:spcPts val="0"/>
              </a:spcAft>
              <a:defRPr/>
            </a:pPr>
            <a:r>
              <a:rPr lang="en-US" b="1" dirty="0" err="1" smtClean="0">
                <a:solidFill>
                  <a:schemeClr val="bg1"/>
                </a:solidFill>
                <a:latin typeface="Courier New"/>
                <a:cs typeface="Courier New"/>
              </a:rPr>
              <a:t>myList</a:t>
            </a:r>
            <a:r>
              <a:rPr lang="en-US" b="1" dirty="0" smtClean="0">
                <a:solidFill>
                  <a:schemeClr val="bg1"/>
                </a:solidFill>
                <a:latin typeface="Courier New"/>
                <a:cs typeface="Courier New"/>
              </a:rPr>
              <a:t> = [1, 2, 3, 4]</a:t>
            </a:r>
          </a:p>
          <a:p>
            <a:pPr marL="219456" fontAlgn="auto">
              <a:lnSpc>
                <a:spcPct val="110000"/>
              </a:lnSpc>
              <a:spcAft>
                <a:spcPts val="0"/>
              </a:spcAft>
              <a:defRPr/>
            </a:pPr>
            <a:r>
              <a:rPr lang="en-US" b="1" dirty="0" err="1" smtClean="0">
                <a:solidFill>
                  <a:schemeClr val="bg1"/>
                </a:solidFill>
                <a:latin typeface="Courier New"/>
                <a:cs typeface="Courier New"/>
              </a:rPr>
              <a:t>z:zs</a:t>
            </a:r>
            <a:r>
              <a:rPr lang="en-US" b="1" dirty="0" smtClean="0">
                <a:solidFill>
                  <a:schemeClr val="bg1"/>
                </a:solidFill>
                <a:latin typeface="Courier New"/>
                <a:cs typeface="Courier New"/>
              </a:rPr>
              <a:t>  = </a:t>
            </a:r>
            <a:r>
              <a:rPr lang="en-US" b="1" dirty="0" err="1" smtClean="0">
                <a:solidFill>
                  <a:schemeClr val="bg1"/>
                </a:solidFill>
                <a:latin typeface="Courier New"/>
                <a:cs typeface="Courier New"/>
              </a:rPr>
              <a:t>myList</a:t>
            </a:r>
            <a:endParaRPr lang="en-US" b="1" dirty="0" smtClean="0">
              <a:solidFill>
                <a:schemeClr val="bg1"/>
              </a:solidFill>
              <a:latin typeface="Courier New"/>
              <a:cs typeface="Courier New"/>
            </a:endParaRPr>
          </a:p>
        </p:txBody>
      </p:sp>
      <p:sp>
        <p:nvSpPr>
          <p:cNvPr id="5" name="TextBox 4"/>
          <p:cNvSpPr txBox="1">
            <a:spLocks noChangeArrowheads="1"/>
          </p:cNvSpPr>
          <p:nvPr/>
        </p:nvSpPr>
        <p:spPr bwMode="auto">
          <a:xfrm>
            <a:off x="1397000" y="5816600"/>
            <a:ext cx="6718300" cy="392415"/>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219456" fontAlgn="auto">
              <a:lnSpc>
                <a:spcPct val="110000"/>
              </a:lnSpc>
              <a:spcAft>
                <a:spcPts val="0"/>
              </a:spcAft>
              <a:defRPr/>
            </a:pPr>
            <a:r>
              <a:rPr lang="en-US" b="1" dirty="0" smtClean="0">
                <a:solidFill>
                  <a:srgbClr val="000000"/>
                </a:solidFill>
                <a:latin typeface="Courier New"/>
                <a:cs typeface="Courier New"/>
              </a:rPr>
              <a:t>let (</a:t>
            </a:r>
            <a:r>
              <a:rPr lang="en-US" b="1" dirty="0" err="1" smtClean="0">
                <a:solidFill>
                  <a:srgbClr val="000000"/>
                </a:solidFill>
                <a:latin typeface="Courier New"/>
                <a:cs typeface="Courier New"/>
              </a:rPr>
              <a:t>x,y</a:t>
            </a:r>
            <a:r>
              <a:rPr lang="en-US" b="1" dirty="0" smtClean="0">
                <a:solidFill>
                  <a:srgbClr val="000000"/>
                </a:solidFill>
                <a:latin typeface="Courier New"/>
                <a:cs typeface="Courier New"/>
              </a:rPr>
              <a:t>) = (2, “</a:t>
            </a:r>
            <a:r>
              <a:rPr lang="en-US" b="1" dirty="0" err="1" smtClean="0">
                <a:solidFill>
                  <a:srgbClr val="000000"/>
                </a:solidFill>
                <a:latin typeface="Courier New"/>
                <a:cs typeface="Courier New"/>
              </a:rPr>
              <a:t>Snape</a:t>
            </a:r>
            <a:r>
              <a:rPr lang="en-US" b="1" dirty="0" smtClean="0">
                <a:solidFill>
                  <a:srgbClr val="000000"/>
                </a:solidFill>
                <a:latin typeface="Courier New"/>
                <a:cs typeface="Courier New"/>
              </a:rPr>
              <a:t>”) in </a:t>
            </a:r>
            <a:r>
              <a:rPr lang="en-US" b="1" dirty="0" err="1" smtClean="0">
                <a:solidFill>
                  <a:srgbClr val="000000"/>
                </a:solidFill>
                <a:latin typeface="Courier New"/>
                <a:cs typeface="Courier New"/>
              </a:rPr>
              <a:t>x</a:t>
            </a:r>
            <a:r>
              <a:rPr lang="en-US" b="1" dirty="0" smtClean="0">
                <a:solidFill>
                  <a:srgbClr val="000000"/>
                </a:solidFill>
                <a:latin typeface="Courier New"/>
                <a:cs typeface="Courier New"/>
              </a:rPr>
              <a:t> * 4 </a:t>
            </a:r>
            <a:endParaRPr lang="en-US" b="1" dirty="0">
              <a:solidFill>
                <a:srgbClr val="000000"/>
              </a:solidFill>
              <a:latin typeface="Courier New"/>
              <a:cs typeface="Courier New"/>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Functions and Pattern Matching</a:t>
            </a:r>
          </a:p>
        </p:txBody>
      </p:sp>
      <p:sp>
        <p:nvSpPr>
          <p:cNvPr id="29699" name="Rectangle 3"/>
          <p:cNvSpPr>
            <a:spLocks noGrp="1" noChangeArrowheads="1"/>
          </p:cNvSpPr>
          <p:nvPr>
            <p:ph type="body" idx="1"/>
          </p:nvPr>
        </p:nvSpPr>
        <p:spPr/>
        <p:txBody>
          <a:bodyPr>
            <a:normAutofit/>
          </a:bodyPr>
          <a:lstStyle/>
          <a:p>
            <a:pPr marL="548640" indent="-411480" eaLnBrk="1" fontAlgn="auto" hangingPunct="1">
              <a:defRPr/>
            </a:pPr>
            <a:r>
              <a:rPr lang="en-US" dirty="0">
                <a:ea typeface="+mn-ea"/>
              </a:rPr>
              <a:t>Anonymous function</a:t>
            </a:r>
            <a:endParaRPr lang="en-US" dirty="0" smtClean="0">
              <a:ea typeface="+mn-ea"/>
            </a:endParaRPr>
          </a:p>
          <a:p>
            <a:pPr marL="868680" lvl="1" indent="-283464" eaLnBrk="1" fontAlgn="auto" hangingPunct="1">
              <a:spcAft>
                <a:spcPts val="0"/>
              </a:spcAft>
              <a:buFont typeface="Wingdings 2"/>
              <a:buChar char=""/>
              <a:defRPr/>
            </a:pPr>
            <a:endParaRPr lang="en-US" sz="2000" dirty="0" smtClean="0">
              <a:solidFill>
                <a:srgbClr val="CEB966"/>
              </a:solidFill>
              <a:ea typeface="+mn-ea"/>
            </a:endParaRPr>
          </a:p>
          <a:p>
            <a:pPr marL="548640" indent="-411480" eaLnBrk="1" fontAlgn="auto" hangingPunct="1">
              <a:defRPr/>
            </a:pPr>
            <a:r>
              <a:rPr lang="en-US" dirty="0">
                <a:ea typeface="+mn-ea"/>
              </a:rPr>
              <a:t>Declaration form</a:t>
            </a:r>
            <a:endParaRPr lang="en-US" dirty="0" smtClean="0">
              <a:ea typeface="+mn-ea"/>
            </a:endParaRPr>
          </a:p>
          <a:p>
            <a:pPr marL="868680" lvl="1" indent="-283464" eaLnBrk="1" fontAlgn="auto" hangingPunct="1">
              <a:lnSpc>
                <a:spcPct val="120000"/>
              </a:lnSpc>
              <a:spcAft>
                <a:spcPts val="0"/>
              </a:spcAft>
              <a:buFont typeface="Wingdings 2"/>
              <a:buChar char=""/>
              <a:defRPr/>
            </a:pPr>
            <a:r>
              <a:rPr lang="en-US" dirty="0" smtClean="0">
                <a:ea typeface="+mn-ea"/>
              </a:rPr>
              <a:t> </a:t>
            </a:r>
          </a:p>
          <a:p>
            <a:pPr marL="868680" lvl="1" indent="-283464" eaLnBrk="1" fontAlgn="auto" hangingPunct="1">
              <a:lnSpc>
                <a:spcPct val="120000"/>
              </a:lnSpc>
              <a:spcAft>
                <a:spcPts val="0"/>
              </a:spcAft>
              <a:buFontTx/>
              <a:buNone/>
              <a:defRPr/>
            </a:pPr>
            <a:r>
              <a:rPr lang="en-US" dirty="0" smtClean="0">
                <a:ea typeface="+mn-ea"/>
              </a:rPr>
              <a:t> </a:t>
            </a:r>
          </a:p>
          <a:p>
            <a:pPr marL="868680" lvl="1" indent="-283464" eaLnBrk="1" fontAlgn="auto" hangingPunct="1">
              <a:lnSpc>
                <a:spcPct val="120000"/>
              </a:lnSpc>
              <a:spcAft>
                <a:spcPts val="0"/>
              </a:spcAft>
              <a:buFontTx/>
              <a:buNone/>
              <a:defRPr/>
            </a:pPr>
            <a:r>
              <a:rPr lang="en-US" dirty="0" smtClean="0">
                <a:ea typeface="+mn-ea"/>
              </a:rPr>
              <a:t> </a:t>
            </a:r>
          </a:p>
          <a:p>
            <a:pPr marL="548640" indent="-411480" eaLnBrk="1" fontAlgn="auto" hangingPunct="1">
              <a:defRPr/>
            </a:pPr>
            <a:r>
              <a:rPr lang="en-US" dirty="0">
                <a:ea typeface="+mn-ea"/>
              </a:rPr>
              <a:t>Examples</a:t>
            </a:r>
            <a:endParaRPr lang="en-US" dirty="0" smtClean="0">
              <a:ea typeface="+mn-ea"/>
            </a:endParaRPr>
          </a:p>
          <a:p>
            <a:pPr marL="868680" lvl="1" indent="-283464" eaLnBrk="1" fontAlgn="auto" hangingPunct="1">
              <a:spcAft>
                <a:spcPts val="0"/>
              </a:spcAft>
              <a:buFont typeface="Wingdings 2"/>
              <a:buChar char=""/>
              <a:defRPr/>
            </a:pPr>
            <a:r>
              <a:rPr lang="en-US" dirty="0" smtClean="0">
                <a:ea typeface="+mn-ea"/>
              </a:rPr>
              <a:t> </a:t>
            </a:r>
            <a:endParaRPr lang="en-US" dirty="0">
              <a:ea typeface="+mn-ea"/>
            </a:endParaRPr>
          </a:p>
        </p:txBody>
      </p:sp>
      <p:sp>
        <p:nvSpPr>
          <p:cNvPr id="4" name="TextBox 3"/>
          <p:cNvSpPr txBox="1">
            <a:spLocks noChangeArrowheads="1"/>
          </p:cNvSpPr>
          <p:nvPr/>
        </p:nvSpPr>
        <p:spPr bwMode="auto">
          <a:xfrm>
            <a:off x="1079500" y="2171700"/>
            <a:ext cx="7518400" cy="369332"/>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411480" indent="-283464" fontAlgn="auto">
              <a:spcAft>
                <a:spcPts val="0"/>
              </a:spcAft>
              <a:defRPr/>
            </a:pPr>
            <a:r>
              <a:rPr lang="en-US" b="1" dirty="0" smtClean="0">
                <a:solidFill>
                  <a:schemeClr val="bg1"/>
                </a:solidFill>
                <a:latin typeface="Courier New"/>
                <a:cs typeface="Courier New"/>
              </a:rPr>
              <a:t>\</a:t>
            </a:r>
            <a:r>
              <a:rPr lang="en-US" b="1" dirty="0" err="1" smtClean="0">
                <a:solidFill>
                  <a:schemeClr val="bg1"/>
                </a:solidFill>
                <a:latin typeface="Courier New"/>
                <a:cs typeface="Courier New"/>
              </a:rPr>
              <a:t>x</a:t>
            </a:r>
            <a:r>
              <a:rPr lang="en-US" b="1" dirty="0" smtClean="0">
                <a:solidFill>
                  <a:schemeClr val="bg1"/>
                </a:solidFill>
                <a:latin typeface="Courier New"/>
                <a:cs typeface="Courier New"/>
              </a:rPr>
              <a:t> -&gt; x+1     </a:t>
            </a:r>
            <a:r>
              <a:rPr lang="en-US" b="1" dirty="0" smtClean="0">
                <a:solidFill>
                  <a:srgbClr val="FF0000"/>
                </a:solidFill>
                <a:latin typeface="Courier New"/>
                <a:cs typeface="Courier New"/>
              </a:rPr>
              <a:t>--like Lisp lambda, function (…) in JS</a:t>
            </a:r>
            <a:endParaRPr lang="en-US" b="1" dirty="0">
              <a:solidFill>
                <a:srgbClr val="FF0000"/>
              </a:solidFill>
              <a:latin typeface="Courier New"/>
              <a:cs typeface="Courier New"/>
            </a:endParaRPr>
          </a:p>
        </p:txBody>
      </p:sp>
      <p:sp>
        <p:nvSpPr>
          <p:cNvPr id="5" name="Rectangle 4"/>
          <p:cNvSpPr>
            <a:spLocks noChangeArrowheads="1"/>
          </p:cNvSpPr>
          <p:nvPr/>
        </p:nvSpPr>
        <p:spPr bwMode="auto">
          <a:xfrm>
            <a:off x="1079500" y="3187700"/>
            <a:ext cx="7467600" cy="1409617"/>
          </a:xfrm>
          <a:prstGeom prst="rect">
            <a:avLst/>
          </a:prstGeom>
          <a:solidFill>
            <a:srgbClr val="5F84D2"/>
          </a:solidFill>
          <a:ln w="9525">
            <a:noFill/>
            <a:miter lim="800000"/>
            <a:headEnd/>
            <a:tailEnd/>
          </a:ln>
          <a:effectLst/>
        </p:spPr>
        <p:txBody>
          <a:bodyPr wrap="square">
            <a:prstTxWarp prst="textNoShape">
              <a:avLst/>
            </a:prstTxWarp>
            <a:spAutoFit/>
          </a:bodyPr>
          <a:lstStyle/>
          <a:p>
            <a:pPr marL="411480" indent="-283464" fontAlgn="auto">
              <a:lnSpc>
                <a:spcPct val="120000"/>
              </a:lnSpc>
              <a:spcAft>
                <a:spcPts val="0"/>
              </a:spcAft>
              <a:defRPr/>
            </a:pPr>
            <a:r>
              <a:rPr lang="en-US" sz="2400" dirty="0" smtClean="0">
                <a:latin typeface="Chalkboard"/>
                <a:cs typeface="Chalkboard"/>
              </a:rPr>
              <a:t>&lt;name&gt; &lt;pat</a:t>
            </a:r>
            <a:r>
              <a:rPr lang="en-US" sz="2400" baseline="-25000" dirty="0" smtClean="0">
                <a:latin typeface="Chalkboard"/>
                <a:cs typeface="Chalkboard"/>
              </a:rPr>
              <a:t>1</a:t>
            </a:r>
            <a:r>
              <a:rPr lang="en-US" sz="2400" dirty="0" smtClean="0">
                <a:latin typeface="Chalkboard"/>
                <a:cs typeface="Chalkboard"/>
              </a:rPr>
              <a:t>&gt;  = &lt;exp</a:t>
            </a:r>
            <a:r>
              <a:rPr lang="en-US" sz="2400" baseline="-25000" dirty="0" smtClean="0">
                <a:latin typeface="Chalkboard"/>
                <a:cs typeface="Chalkboard"/>
              </a:rPr>
              <a:t>1</a:t>
            </a:r>
            <a:r>
              <a:rPr lang="en-US" sz="2400" dirty="0" smtClean="0">
                <a:latin typeface="Chalkboard"/>
                <a:cs typeface="Chalkboard"/>
              </a:rPr>
              <a:t>&gt;</a:t>
            </a:r>
          </a:p>
          <a:p>
            <a:pPr marL="411480" indent="-283464" fontAlgn="auto">
              <a:lnSpc>
                <a:spcPct val="120000"/>
              </a:lnSpc>
              <a:spcAft>
                <a:spcPts val="0"/>
              </a:spcAft>
              <a:defRPr/>
            </a:pPr>
            <a:r>
              <a:rPr lang="en-US" sz="2400" dirty="0" smtClean="0">
                <a:latin typeface="Chalkboard"/>
                <a:cs typeface="Chalkboard"/>
              </a:rPr>
              <a:t>&lt;name&gt; &lt;pat</a:t>
            </a:r>
            <a:r>
              <a:rPr lang="en-US" sz="2400" baseline="-25000" dirty="0" smtClean="0">
                <a:latin typeface="Chalkboard"/>
                <a:cs typeface="Chalkboard"/>
              </a:rPr>
              <a:t>2</a:t>
            </a:r>
            <a:r>
              <a:rPr lang="en-US" sz="2400" dirty="0" smtClean="0">
                <a:latin typeface="Chalkboard"/>
                <a:cs typeface="Chalkboard"/>
              </a:rPr>
              <a:t>&gt;  = &lt;exp</a:t>
            </a:r>
            <a:r>
              <a:rPr lang="en-US" sz="2400" baseline="-25000" dirty="0" smtClean="0">
                <a:latin typeface="Chalkboard"/>
                <a:cs typeface="Chalkboard"/>
              </a:rPr>
              <a:t>2</a:t>
            </a:r>
            <a:r>
              <a:rPr lang="en-US" sz="2400" dirty="0" smtClean="0">
                <a:latin typeface="Chalkboard"/>
                <a:cs typeface="Chalkboard"/>
              </a:rPr>
              <a:t>&gt; …</a:t>
            </a:r>
          </a:p>
          <a:p>
            <a:pPr marL="411480" indent="-283464" fontAlgn="auto">
              <a:lnSpc>
                <a:spcPct val="120000"/>
              </a:lnSpc>
              <a:spcAft>
                <a:spcPts val="0"/>
              </a:spcAft>
              <a:defRPr/>
            </a:pPr>
            <a:r>
              <a:rPr lang="en-US" sz="2400" dirty="0" smtClean="0">
                <a:latin typeface="Chalkboard"/>
                <a:cs typeface="Chalkboard"/>
              </a:rPr>
              <a:t>&lt;name&gt; &lt;</a:t>
            </a:r>
            <a:r>
              <a:rPr lang="en-US" sz="2400" dirty="0" err="1" smtClean="0">
                <a:latin typeface="Chalkboard"/>
                <a:cs typeface="Chalkboard"/>
              </a:rPr>
              <a:t>pat</a:t>
            </a:r>
            <a:r>
              <a:rPr lang="en-US" sz="2400" baseline="-25000" dirty="0" err="1" smtClean="0">
                <a:latin typeface="Chalkboard"/>
                <a:cs typeface="Chalkboard"/>
              </a:rPr>
              <a:t>n</a:t>
            </a:r>
            <a:r>
              <a:rPr lang="en-US" sz="2400" dirty="0" smtClean="0">
                <a:latin typeface="Chalkboard"/>
                <a:cs typeface="Chalkboard"/>
              </a:rPr>
              <a:t>&gt;  = &lt;</a:t>
            </a:r>
            <a:r>
              <a:rPr lang="en-US" sz="2400" dirty="0" err="1" smtClean="0">
                <a:latin typeface="Chalkboard"/>
                <a:cs typeface="Chalkboard"/>
              </a:rPr>
              <a:t>exp</a:t>
            </a:r>
            <a:r>
              <a:rPr lang="en-US" sz="2400" baseline="-25000" dirty="0" err="1" smtClean="0">
                <a:latin typeface="Chalkboard"/>
                <a:cs typeface="Chalkboard"/>
              </a:rPr>
              <a:t>n</a:t>
            </a:r>
            <a:r>
              <a:rPr lang="en-US" sz="2400" dirty="0" smtClean="0">
                <a:latin typeface="Chalkboard"/>
                <a:cs typeface="Chalkboard"/>
              </a:rPr>
              <a:t>&gt; …</a:t>
            </a:r>
            <a:endParaRPr lang="en-US" sz="2400" dirty="0">
              <a:latin typeface="Chalkboard"/>
              <a:cs typeface="Chalkboard"/>
            </a:endParaRPr>
          </a:p>
        </p:txBody>
      </p:sp>
      <p:sp>
        <p:nvSpPr>
          <p:cNvPr id="6" name="TextBox 5"/>
          <p:cNvSpPr txBox="1">
            <a:spLocks noChangeArrowheads="1"/>
          </p:cNvSpPr>
          <p:nvPr/>
        </p:nvSpPr>
        <p:spPr bwMode="auto">
          <a:xfrm>
            <a:off x="1066800" y="5397500"/>
            <a:ext cx="7518400" cy="923330"/>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411480" indent="-283464" fontAlgn="auto">
              <a:spcAft>
                <a:spcPts val="0"/>
              </a:spcAft>
              <a:defRPr/>
            </a:pPr>
            <a:r>
              <a:rPr lang="en-US" b="1" dirty="0" err="1" smtClean="0">
                <a:solidFill>
                  <a:srgbClr val="000000"/>
                </a:solidFill>
                <a:latin typeface="Courier New"/>
                <a:cs typeface="Courier New"/>
              </a:rPr>
              <a:t>f</a:t>
            </a: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x,y</a:t>
            </a:r>
            <a:r>
              <a:rPr lang="en-US" b="1" dirty="0" smtClean="0">
                <a:solidFill>
                  <a:srgbClr val="000000"/>
                </a:solidFill>
                <a:latin typeface="Courier New"/>
                <a:cs typeface="Courier New"/>
              </a:rPr>
              <a:t>) = </a:t>
            </a:r>
            <a:r>
              <a:rPr lang="en-US" b="1" dirty="0" err="1" smtClean="0">
                <a:solidFill>
                  <a:srgbClr val="000000"/>
                </a:solidFill>
                <a:latin typeface="Courier New"/>
                <a:cs typeface="Courier New"/>
              </a:rPr>
              <a:t>x+y</a:t>
            </a:r>
            <a:r>
              <a:rPr lang="en-US" b="1" dirty="0" smtClean="0">
                <a:solidFill>
                  <a:srgbClr val="000000"/>
                </a:solidFill>
                <a:latin typeface="Courier New"/>
                <a:cs typeface="Courier New"/>
              </a:rPr>
              <a:t>     </a:t>
            </a:r>
            <a:r>
              <a:rPr lang="en-US" sz="1400" b="1" dirty="0" smtClean="0">
                <a:solidFill>
                  <a:srgbClr val="FF0000"/>
                </a:solidFill>
                <a:latin typeface="Courier New"/>
                <a:cs typeface="Courier New"/>
              </a:rPr>
              <a:t>--actual parameter must match pattern (</a:t>
            </a:r>
            <a:r>
              <a:rPr lang="en-US" sz="1400" b="1" dirty="0" err="1" smtClean="0">
                <a:solidFill>
                  <a:srgbClr val="FF0000"/>
                </a:solidFill>
                <a:latin typeface="Courier New"/>
                <a:cs typeface="Courier New"/>
              </a:rPr>
              <a:t>x,y</a:t>
            </a:r>
            <a:r>
              <a:rPr lang="en-US" sz="1400" b="1" dirty="0" smtClean="0">
                <a:solidFill>
                  <a:srgbClr val="FF0000"/>
                </a:solidFill>
                <a:latin typeface="Courier New"/>
                <a:cs typeface="Courier New"/>
              </a:rPr>
              <a:t>)</a:t>
            </a:r>
          </a:p>
          <a:p>
            <a:pPr marL="411480" indent="-283464" fontAlgn="auto">
              <a:spcAft>
                <a:spcPts val="0"/>
              </a:spcAft>
              <a:defRPr/>
            </a:pPr>
            <a:r>
              <a:rPr lang="en-US" b="1" dirty="0" smtClean="0">
                <a:solidFill>
                  <a:srgbClr val="000000"/>
                </a:solidFill>
                <a:latin typeface="Courier New"/>
                <a:cs typeface="Courier New"/>
              </a:rPr>
              <a:t>length [] = 0   </a:t>
            </a:r>
          </a:p>
          <a:p>
            <a:pPr marL="411480" indent="-283464" fontAlgn="auto">
              <a:spcAft>
                <a:spcPts val="0"/>
              </a:spcAft>
              <a:defRPr/>
            </a:pPr>
            <a:r>
              <a:rPr lang="en-US" b="1" dirty="0" smtClean="0">
                <a:solidFill>
                  <a:srgbClr val="000000"/>
                </a:solidFill>
                <a:latin typeface="Courier New"/>
                <a:cs typeface="Courier New"/>
              </a:rPr>
              <a:t>length (</a:t>
            </a:r>
            <a:r>
              <a:rPr lang="en-US" b="1" dirty="0" err="1" smtClean="0">
                <a:solidFill>
                  <a:srgbClr val="000000"/>
                </a:solidFill>
                <a:latin typeface="Courier New"/>
                <a:cs typeface="Courier New"/>
              </a:rPr>
              <a:t>x:s</a:t>
            </a:r>
            <a:r>
              <a:rPr lang="en-US" b="1" dirty="0" smtClean="0">
                <a:solidFill>
                  <a:srgbClr val="000000"/>
                </a:solidFill>
                <a:latin typeface="Courier New"/>
                <a:cs typeface="Courier New"/>
              </a:rPr>
              <a:t>) = 1 + </a:t>
            </a:r>
            <a:r>
              <a:rPr lang="en-US" b="1" dirty="0" err="1" smtClean="0">
                <a:solidFill>
                  <a:srgbClr val="000000"/>
                </a:solidFill>
                <a:latin typeface="Courier New"/>
                <a:cs typeface="Courier New"/>
              </a:rPr>
              <a:t>length(s</a:t>
            </a:r>
            <a:r>
              <a:rPr lang="en-US" b="1" dirty="0" smtClean="0">
                <a:solidFill>
                  <a:srgbClr val="000000"/>
                </a:solidFill>
                <a:latin typeface="Courier New"/>
                <a:cs typeface="Courier New"/>
              </a:rPr>
              <a: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96838"/>
            <a:ext cx="8229600" cy="1058862"/>
          </a:xfrm>
        </p:spPr>
        <p:txBody>
          <a:bodyPr/>
          <a:lstStyle/>
          <a:p>
            <a:pPr eaLnBrk="1" fontAlgn="auto" hangingPunct="1">
              <a:spcAft>
                <a:spcPts val="0"/>
              </a:spcAft>
              <a:defRPr/>
            </a:pPr>
            <a:r>
              <a:rPr lang="en-US" dirty="0" err="1">
                <a:ea typeface="+mj-ea"/>
                <a:cs typeface="+mj-cs"/>
              </a:rPr>
              <a:t>Algol</a:t>
            </a:r>
            <a:r>
              <a:rPr lang="en-US" dirty="0">
                <a:ea typeface="+mj-ea"/>
                <a:cs typeface="+mj-cs"/>
              </a:rPr>
              <a:t> 60</a:t>
            </a:r>
          </a:p>
        </p:txBody>
      </p:sp>
      <p:sp>
        <p:nvSpPr>
          <p:cNvPr id="6147" name="Rectangle 3"/>
          <p:cNvSpPr>
            <a:spLocks noGrp="1" noChangeArrowheads="1"/>
          </p:cNvSpPr>
          <p:nvPr>
            <p:ph type="body" idx="1"/>
          </p:nvPr>
        </p:nvSpPr>
        <p:spPr>
          <a:xfrm>
            <a:off x="457200" y="1320800"/>
            <a:ext cx="8229600" cy="5321300"/>
          </a:xfrm>
        </p:spPr>
        <p:txBody>
          <a:bodyPr>
            <a:normAutofit fontScale="92500" lnSpcReduction="20000"/>
          </a:bodyPr>
          <a:lstStyle/>
          <a:p>
            <a:pPr marL="548640" indent="-411480" eaLnBrk="1" fontAlgn="auto" hangingPunct="1">
              <a:defRPr/>
            </a:pPr>
            <a:r>
              <a:rPr lang="en-US" dirty="0">
                <a:ea typeface="+mn-ea"/>
              </a:rPr>
              <a:t>Basic Language of 1960</a:t>
            </a:r>
          </a:p>
          <a:p>
            <a:pPr marL="868680" lvl="1" indent="-283464" eaLnBrk="1" fontAlgn="auto" hangingPunct="1">
              <a:spcAft>
                <a:spcPts val="0"/>
              </a:spcAft>
              <a:buFont typeface="Wingdings 2"/>
              <a:buChar char=""/>
              <a:defRPr/>
            </a:pPr>
            <a:r>
              <a:rPr lang="en-US" dirty="0">
                <a:ea typeface="+mn-ea"/>
              </a:rPr>
              <a:t>Simple imperative language + functions</a:t>
            </a:r>
          </a:p>
          <a:p>
            <a:pPr marL="868680" lvl="1" indent="-283464" eaLnBrk="1" fontAlgn="auto" hangingPunct="1">
              <a:lnSpc>
                <a:spcPct val="110000"/>
              </a:lnSpc>
              <a:spcAft>
                <a:spcPts val="0"/>
              </a:spcAft>
              <a:buFont typeface="Wingdings 2"/>
              <a:buChar char=""/>
              <a:defRPr/>
            </a:pPr>
            <a:r>
              <a:rPr lang="en-US" dirty="0">
                <a:ea typeface="+mn-ea"/>
              </a:rPr>
              <a:t>Successful syntax, BNF -- used by many successors</a:t>
            </a:r>
          </a:p>
          <a:p>
            <a:pPr marL="1133856" lvl="2" eaLnBrk="1" fontAlgn="auto" hangingPunct="1">
              <a:spcAft>
                <a:spcPts val="0"/>
              </a:spcAft>
              <a:buFont typeface="Wingdings"/>
              <a:buChar char=""/>
              <a:defRPr/>
            </a:pPr>
            <a:r>
              <a:rPr lang="en-US" dirty="0">
                <a:ea typeface="+mn-ea"/>
              </a:rPr>
              <a:t>statement oriented</a:t>
            </a:r>
            <a:endParaRPr lang="en-US" dirty="0" smtClean="0">
              <a:ea typeface="+mn-ea"/>
            </a:endParaRPr>
          </a:p>
          <a:p>
            <a:pPr marL="1133856" lvl="2" eaLnBrk="1" fontAlgn="auto" hangingPunct="1">
              <a:spcAft>
                <a:spcPts val="0"/>
              </a:spcAft>
              <a:buFont typeface="Wingdings"/>
              <a:buChar char=""/>
              <a:defRPr/>
            </a:pPr>
            <a:r>
              <a:rPr lang="en-US" dirty="0" smtClean="0">
                <a:ea typeface="+mn-ea"/>
              </a:rPr>
              <a:t>begin </a:t>
            </a:r>
            <a:r>
              <a:rPr lang="en-US" dirty="0">
                <a:ea typeface="+mn-ea"/>
              </a:rPr>
              <a:t>…</a:t>
            </a:r>
            <a:r>
              <a:rPr lang="en-US" dirty="0" smtClean="0">
                <a:ea typeface="+mn-ea"/>
              </a:rPr>
              <a:t> end </a:t>
            </a:r>
            <a:r>
              <a:rPr lang="en-US" dirty="0">
                <a:ea typeface="+mn-ea"/>
              </a:rPr>
              <a:t>blocks  (like </a:t>
            </a:r>
            <a:r>
              <a:rPr lang="en-US" b="1" dirty="0" smtClean="0">
                <a:latin typeface="Courier New"/>
                <a:ea typeface="+mn-ea"/>
                <a:cs typeface="Courier New"/>
              </a:rPr>
              <a:t>C/Java</a:t>
            </a:r>
            <a:r>
              <a:rPr lang="en-US" b="1" dirty="0" smtClean="0">
                <a:ea typeface="+mn-ea"/>
              </a:rPr>
              <a:t> </a:t>
            </a:r>
            <a:r>
              <a:rPr lang="en-US" b="1" dirty="0">
                <a:latin typeface="Courier New"/>
                <a:ea typeface="+mn-ea"/>
                <a:cs typeface="Courier New"/>
              </a:rPr>
              <a:t>{ … } </a:t>
            </a:r>
            <a:r>
              <a:rPr lang="en-US" dirty="0">
                <a:ea typeface="+mn-ea"/>
              </a:rPr>
              <a:t>)</a:t>
            </a:r>
          </a:p>
          <a:p>
            <a:pPr marL="1133856" lvl="2" eaLnBrk="1" fontAlgn="auto" hangingPunct="1">
              <a:spcAft>
                <a:spcPts val="0"/>
              </a:spcAft>
              <a:buFont typeface="Wingdings"/>
              <a:buChar char=""/>
              <a:defRPr/>
            </a:pPr>
            <a:r>
              <a:rPr lang="en-US" dirty="0">
                <a:ea typeface="+mn-ea"/>
              </a:rPr>
              <a:t>if … then … else </a:t>
            </a:r>
          </a:p>
          <a:p>
            <a:pPr marL="868680" lvl="1" indent="-283464" eaLnBrk="1" fontAlgn="auto" hangingPunct="1">
              <a:spcAft>
                <a:spcPts val="0"/>
              </a:spcAft>
              <a:buFont typeface="Wingdings 2"/>
              <a:buChar char=""/>
              <a:defRPr/>
            </a:pPr>
            <a:r>
              <a:rPr lang="en-US" dirty="0">
                <a:ea typeface="+mn-ea"/>
              </a:rPr>
              <a:t>Recursive functions and stack storage allocation</a:t>
            </a:r>
          </a:p>
          <a:p>
            <a:pPr marL="868680" lvl="1" indent="-283464" eaLnBrk="1" fontAlgn="auto" hangingPunct="1">
              <a:spcAft>
                <a:spcPts val="0"/>
              </a:spcAft>
              <a:buFont typeface="Wingdings 2"/>
              <a:buChar char=""/>
              <a:defRPr/>
            </a:pPr>
            <a:r>
              <a:rPr lang="en-US" dirty="0">
                <a:ea typeface="+mn-ea"/>
              </a:rPr>
              <a:t>Fewer ad hoc restrictions than Fortran</a:t>
            </a:r>
          </a:p>
          <a:p>
            <a:pPr marL="1133856" lvl="2" eaLnBrk="1" fontAlgn="auto" hangingPunct="1">
              <a:lnSpc>
                <a:spcPct val="110000"/>
              </a:lnSpc>
              <a:spcAft>
                <a:spcPts val="0"/>
              </a:spcAft>
              <a:buFont typeface="Wingdings"/>
              <a:buChar char=""/>
              <a:defRPr/>
            </a:pPr>
            <a:r>
              <a:rPr lang="en-US" dirty="0">
                <a:ea typeface="+mn-ea"/>
              </a:rPr>
              <a:t>General array references:  </a:t>
            </a:r>
            <a:r>
              <a:rPr lang="en-US" b="1" dirty="0">
                <a:solidFill>
                  <a:schemeClr val="accent1"/>
                </a:solidFill>
                <a:latin typeface="Courier New"/>
                <a:ea typeface="+mn-ea"/>
                <a:cs typeface="Courier New"/>
              </a:rPr>
              <a:t>A[ </a:t>
            </a:r>
            <a:r>
              <a:rPr lang="en-US" b="1" dirty="0" err="1">
                <a:solidFill>
                  <a:schemeClr val="accent1"/>
                </a:solidFill>
                <a:latin typeface="Courier New"/>
                <a:ea typeface="+mn-ea"/>
                <a:cs typeface="Courier New"/>
              </a:rPr>
              <a:t>x</a:t>
            </a:r>
            <a:r>
              <a:rPr lang="en-US" b="1" dirty="0">
                <a:solidFill>
                  <a:schemeClr val="accent1"/>
                </a:solidFill>
                <a:latin typeface="Courier New"/>
                <a:ea typeface="+mn-ea"/>
                <a:cs typeface="Courier New"/>
              </a:rPr>
              <a:t> + B[3</a:t>
            </a:r>
            <a:r>
              <a:rPr lang="en-US" b="1" dirty="0" smtClean="0">
                <a:solidFill>
                  <a:schemeClr val="accent1"/>
                </a:solidFill>
                <a:latin typeface="Courier New"/>
                <a:ea typeface="+mn-ea"/>
                <a:cs typeface="Courier New"/>
              </a:rPr>
              <a:t>] * </a:t>
            </a:r>
            <a:r>
              <a:rPr lang="en-US" b="1" dirty="0" err="1" smtClean="0">
                <a:solidFill>
                  <a:schemeClr val="accent1"/>
                </a:solidFill>
                <a:latin typeface="Courier New"/>
                <a:ea typeface="+mn-ea"/>
                <a:cs typeface="Courier New"/>
              </a:rPr>
              <a:t>y</a:t>
            </a:r>
            <a:r>
              <a:rPr lang="en-US" b="1" dirty="0" smtClean="0">
                <a:solidFill>
                  <a:schemeClr val="accent1"/>
                </a:solidFill>
                <a:latin typeface="Courier New"/>
                <a:ea typeface="+mn-ea"/>
                <a:cs typeface="Courier New"/>
              </a:rPr>
              <a:t> ]</a:t>
            </a:r>
            <a:endParaRPr lang="en-US" b="1" dirty="0">
              <a:solidFill>
                <a:schemeClr val="accent1"/>
              </a:solidFill>
              <a:latin typeface="Courier New"/>
              <a:ea typeface="+mn-ea"/>
              <a:cs typeface="Courier New"/>
            </a:endParaRPr>
          </a:p>
          <a:p>
            <a:pPr marL="868680" lvl="1" indent="-283464" eaLnBrk="1" fontAlgn="auto" hangingPunct="1">
              <a:lnSpc>
                <a:spcPct val="110000"/>
              </a:lnSpc>
              <a:spcAft>
                <a:spcPts val="0"/>
              </a:spcAft>
              <a:buFont typeface="Wingdings 2"/>
              <a:buChar char=""/>
              <a:defRPr/>
            </a:pPr>
            <a:r>
              <a:rPr lang="en-US" dirty="0">
                <a:ea typeface="+mn-ea"/>
              </a:rPr>
              <a:t>Type discipline was improved by later languages</a:t>
            </a:r>
          </a:p>
          <a:p>
            <a:pPr marL="868680" lvl="1" indent="-283464" eaLnBrk="1" fontAlgn="auto" hangingPunct="1">
              <a:lnSpc>
                <a:spcPct val="110000"/>
              </a:lnSpc>
              <a:spcAft>
                <a:spcPts val="0"/>
              </a:spcAft>
              <a:buFont typeface="Wingdings 2"/>
              <a:buChar char=""/>
              <a:defRPr/>
            </a:pPr>
            <a:r>
              <a:rPr lang="en-US" dirty="0">
                <a:ea typeface="+mn-ea"/>
              </a:rPr>
              <a:t>Very influential but not widely used in </a:t>
            </a:r>
            <a:r>
              <a:rPr lang="en-US" dirty="0" smtClean="0">
                <a:ea typeface="+mn-ea"/>
              </a:rPr>
              <a:t>US</a:t>
            </a:r>
          </a:p>
          <a:p>
            <a:pPr marL="548005" indent="-283464" eaLnBrk="1" fontAlgn="auto" hangingPunct="1">
              <a:lnSpc>
                <a:spcPct val="110000"/>
              </a:lnSpc>
              <a:buFont typeface="Wingdings 2"/>
              <a:buChar char=""/>
              <a:defRPr/>
            </a:pPr>
            <a:r>
              <a:rPr lang="en-US" dirty="0" smtClean="0">
                <a:solidFill>
                  <a:srgbClr val="FFFF00"/>
                </a:solidFill>
                <a:ea typeface="+mn-ea"/>
              </a:rPr>
              <a:t>Tony Hoare</a:t>
            </a:r>
            <a:r>
              <a:rPr lang="en-US" dirty="0" smtClean="0">
                <a:ea typeface="+mn-ea"/>
              </a:rPr>
              <a:t>: </a:t>
            </a:r>
            <a:r>
              <a:rPr lang="en-US" sz="2353" dirty="0" smtClean="0">
                <a:ea typeface="+mn-ea"/>
              </a:rPr>
              <a:t>“Here is a language so far ahead of its time that it was not only an improvement on its predecessors but also on nearly all of its successors.”</a:t>
            </a:r>
            <a:endParaRPr lang="en-US" dirty="0">
              <a:ea typeface="+mn-e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Map</a:t>
            </a:r>
            <a:r>
              <a:rPr lang="en-US" dirty="0" smtClean="0">
                <a:ea typeface="+mj-ea"/>
                <a:cs typeface="+mj-cs"/>
              </a:rPr>
              <a:t> Function </a:t>
            </a:r>
            <a:r>
              <a:rPr lang="en-US" dirty="0">
                <a:ea typeface="+mj-ea"/>
                <a:cs typeface="+mj-cs"/>
              </a:rPr>
              <a:t>on</a:t>
            </a:r>
            <a:r>
              <a:rPr lang="en-US" dirty="0" smtClean="0">
                <a:ea typeface="+mj-ea"/>
                <a:cs typeface="+mj-cs"/>
              </a:rPr>
              <a:t> Lists</a:t>
            </a:r>
            <a:endParaRPr lang="en-US" dirty="0">
              <a:ea typeface="+mj-ea"/>
              <a:cs typeface="+mj-cs"/>
            </a:endParaRPr>
          </a:p>
        </p:txBody>
      </p:sp>
      <p:sp>
        <p:nvSpPr>
          <p:cNvPr id="640003" name="Rectangle 3"/>
          <p:cNvSpPr>
            <a:spLocks noGrp="1" noChangeArrowheads="1"/>
          </p:cNvSpPr>
          <p:nvPr>
            <p:ph type="body" idx="1"/>
          </p:nvPr>
        </p:nvSpPr>
        <p:spPr>
          <a:xfrm>
            <a:off x="457200" y="1600200"/>
            <a:ext cx="8178800" cy="4775200"/>
          </a:xfrm>
        </p:spPr>
        <p:txBody>
          <a:bodyPr>
            <a:normAutofit/>
          </a:bodyPr>
          <a:lstStyle/>
          <a:p>
            <a:pPr marL="548640" indent="-411480" eaLnBrk="1" fontAlgn="auto" hangingPunct="1">
              <a:defRPr/>
            </a:pPr>
            <a:r>
              <a:rPr lang="en-US" dirty="0">
                <a:ea typeface="+mn-ea"/>
              </a:rPr>
              <a:t>Apply function to every element</a:t>
            </a:r>
            <a:r>
              <a:rPr lang="en-US" dirty="0" smtClean="0">
                <a:ea typeface="+mn-ea"/>
              </a:rPr>
              <a:t> of list</a:t>
            </a:r>
          </a:p>
          <a:p>
            <a:pPr marL="548640" indent="-411480" eaLnBrk="1" fontAlgn="auto" hangingPunct="1">
              <a:buFont typeface="Wingdings 2" pitchFamily="18" charset="2"/>
              <a:buNone/>
              <a:defRPr/>
            </a:pPr>
            <a:r>
              <a:rPr lang="en-US" dirty="0" smtClean="0">
                <a:ea typeface="+mn-ea"/>
              </a:rPr>
              <a:t>	</a:t>
            </a:r>
          </a:p>
          <a:p>
            <a:pPr marL="548640" indent="-411480" eaLnBrk="1" fontAlgn="auto" hangingPunct="1">
              <a:buFont typeface="Wingdings 2" pitchFamily="18" charset="2"/>
              <a:buNone/>
              <a:defRPr/>
            </a:pPr>
            <a:endParaRPr lang="en-US" dirty="0" smtClean="0">
              <a:ea typeface="+mn-ea"/>
            </a:endParaRPr>
          </a:p>
          <a:p>
            <a:pPr marL="548640" indent="-411480" eaLnBrk="1" fontAlgn="auto" hangingPunct="1">
              <a:defRPr/>
            </a:pPr>
            <a:r>
              <a:rPr kumimoji="1" lang="en-US" dirty="0" smtClean="0">
                <a:ea typeface="+mn-ea"/>
              </a:rPr>
              <a:t>Compare to Lisp</a:t>
            </a:r>
            <a:endParaRPr kumimoji="1" lang="en-US" dirty="0" smtClean="0">
              <a:latin typeface="Courier New" charset="0"/>
              <a:ea typeface="+mn-ea"/>
            </a:endParaRPr>
          </a:p>
          <a:p>
            <a:pPr marL="742950" lvl="1" indent="-285750" eaLnBrk="1" fontAlgn="auto" hangingPunct="1">
              <a:spcAft>
                <a:spcPts val="0"/>
              </a:spcAft>
              <a:buFont typeface="Wingdings 2"/>
              <a:buNone/>
              <a:defRPr/>
            </a:pPr>
            <a:r>
              <a:rPr kumimoji="1" lang="en-US" dirty="0" smtClean="0">
                <a:solidFill>
                  <a:srgbClr val="CEB966"/>
                </a:solidFill>
                <a:ea typeface="+mn-ea"/>
              </a:rPr>
              <a:t> </a:t>
            </a:r>
          </a:p>
          <a:p>
            <a:pPr marL="548640" indent="-411480" eaLnBrk="1" fontAlgn="auto" hangingPunct="1">
              <a:defRPr/>
            </a:pPr>
            <a:endParaRPr lang="en-US" dirty="0" smtClean="0">
              <a:ea typeface="+mn-ea"/>
            </a:endParaRPr>
          </a:p>
        </p:txBody>
      </p:sp>
      <p:sp>
        <p:nvSpPr>
          <p:cNvPr id="7" name="TextBox 6"/>
          <p:cNvSpPr txBox="1">
            <a:spLocks noChangeArrowheads="1"/>
          </p:cNvSpPr>
          <p:nvPr/>
        </p:nvSpPr>
        <p:spPr bwMode="auto">
          <a:xfrm>
            <a:off x="1041400" y="2133600"/>
            <a:ext cx="7518400" cy="646331"/>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411480" indent="-283464" fontAlgn="auto">
              <a:spcBef>
                <a:spcPts val="1224"/>
              </a:spcBef>
              <a:spcAft>
                <a:spcPts val="0"/>
              </a:spcAft>
              <a:defRPr/>
            </a:pPr>
            <a:r>
              <a:rPr lang="en-US" b="1" dirty="0" smtClean="0">
                <a:solidFill>
                  <a:schemeClr val="bg1"/>
                </a:solidFill>
                <a:latin typeface="Courier New"/>
                <a:cs typeface="Courier New"/>
              </a:rPr>
              <a:t>map </a:t>
            </a:r>
            <a:r>
              <a:rPr lang="en-US" b="1" dirty="0" err="1" smtClean="0">
                <a:solidFill>
                  <a:schemeClr val="bg1"/>
                </a:solidFill>
                <a:latin typeface="Courier New"/>
                <a:cs typeface="Courier New"/>
              </a:rPr>
              <a:t>f</a:t>
            </a:r>
            <a:r>
              <a:rPr lang="en-US" b="1" dirty="0" smtClean="0">
                <a:solidFill>
                  <a:schemeClr val="bg1"/>
                </a:solidFill>
                <a:latin typeface="Courier New"/>
                <a:cs typeface="Courier New"/>
              </a:rPr>
              <a:t> [] = []</a:t>
            </a:r>
          </a:p>
          <a:p>
            <a:pPr marL="411480" indent="-283464" fontAlgn="auto">
              <a:spcAft>
                <a:spcPts val="0"/>
              </a:spcAft>
              <a:defRPr/>
            </a:pPr>
            <a:r>
              <a:rPr lang="en-US" b="1" dirty="0" smtClean="0">
                <a:solidFill>
                  <a:schemeClr val="bg1"/>
                </a:solidFill>
                <a:latin typeface="Courier New"/>
                <a:cs typeface="Courier New"/>
              </a:rPr>
              <a:t>map </a:t>
            </a:r>
            <a:r>
              <a:rPr lang="en-US" b="1" dirty="0" err="1" smtClean="0">
                <a:solidFill>
                  <a:schemeClr val="bg1"/>
                </a:solidFill>
                <a:latin typeface="Courier New"/>
                <a:cs typeface="Courier New"/>
              </a:rPr>
              <a:t>f</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x:xs</a:t>
            </a:r>
            <a:r>
              <a:rPr lang="en-US" b="1" dirty="0" smtClean="0">
                <a:solidFill>
                  <a:schemeClr val="bg1"/>
                </a:solidFill>
                <a:latin typeface="Courier New"/>
                <a:cs typeface="Courier New"/>
              </a:rPr>
              <a:t>) = </a:t>
            </a:r>
            <a:r>
              <a:rPr lang="en-US" b="1" dirty="0" err="1" smtClean="0">
                <a:solidFill>
                  <a:schemeClr val="bg1"/>
                </a:solidFill>
                <a:latin typeface="Courier New"/>
                <a:cs typeface="Courier New"/>
              </a:rPr>
              <a:t>f</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x</a:t>
            </a:r>
            <a:r>
              <a:rPr lang="en-US" b="1" dirty="0" smtClean="0">
                <a:solidFill>
                  <a:schemeClr val="bg1"/>
                </a:solidFill>
                <a:latin typeface="Courier New"/>
                <a:cs typeface="Courier New"/>
              </a:rPr>
              <a:t> : map </a:t>
            </a:r>
            <a:r>
              <a:rPr lang="en-US" b="1" dirty="0" err="1" smtClean="0">
                <a:solidFill>
                  <a:schemeClr val="bg1"/>
                </a:solidFill>
                <a:latin typeface="Courier New"/>
                <a:cs typeface="Courier New"/>
              </a:rPr>
              <a:t>f</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xs</a:t>
            </a:r>
            <a:endParaRPr lang="en-US" b="1" dirty="0" smtClean="0">
              <a:solidFill>
                <a:schemeClr val="bg1"/>
              </a:solidFill>
              <a:latin typeface="Courier New"/>
              <a:cs typeface="Courier New"/>
            </a:endParaRPr>
          </a:p>
        </p:txBody>
      </p:sp>
      <p:sp>
        <p:nvSpPr>
          <p:cNvPr id="8" name="TextBox 7"/>
          <p:cNvSpPr txBox="1">
            <a:spLocks noChangeArrowheads="1"/>
          </p:cNvSpPr>
          <p:nvPr/>
        </p:nvSpPr>
        <p:spPr bwMode="auto">
          <a:xfrm>
            <a:off x="1016000" y="4216400"/>
            <a:ext cx="7531100" cy="1477328"/>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285750" indent="-285750" fontAlgn="auto">
              <a:spcAft>
                <a:spcPts val="0"/>
              </a:spcAft>
              <a:buFont typeface="Wingdings 2"/>
              <a:buNone/>
              <a:defRPr/>
            </a:pPr>
            <a:r>
              <a:rPr kumimoji="1" lang="en-US" b="1" dirty="0" smtClean="0">
                <a:solidFill>
                  <a:srgbClr val="000000"/>
                </a:solidFill>
                <a:latin typeface="Courier New"/>
                <a:cs typeface="Courier New"/>
              </a:rPr>
              <a:t>(define map </a:t>
            </a:r>
          </a:p>
          <a:p>
            <a:pPr marL="285750" indent="-285750" fontAlgn="auto">
              <a:spcAft>
                <a:spcPts val="0"/>
              </a:spcAft>
              <a:buFont typeface="Wingdings 2"/>
              <a:buNone/>
              <a:defRPr/>
            </a:pPr>
            <a:r>
              <a:rPr kumimoji="1" lang="en-US" b="1" dirty="0" smtClean="0">
                <a:solidFill>
                  <a:srgbClr val="000000"/>
                </a:solidFill>
                <a:latin typeface="Courier New"/>
                <a:cs typeface="Courier New"/>
              </a:rPr>
              <a:t>    (lambda (</a:t>
            </a:r>
            <a:r>
              <a:rPr kumimoji="1" lang="en-US" b="1" dirty="0" err="1" smtClean="0">
                <a:solidFill>
                  <a:srgbClr val="000000"/>
                </a:solidFill>
                <a:latin typeface="Courier New"/>
                <a:cs typeface="Courier New"/>
              </a:rPr>
              <a:t>f</a:t>
            </a:r>
            <a:r>
              <a:rPr kumimoji="1" lang="en-US" b="1" dirty="0" smtClean="0">
                <a:solidFill>
                  <a:srgbClr val="000000"/>
                </a:solidFill>
                <a:latin typeface="Courier New"/>
                <a:cs typeface="Courier New"/>
              </a:rPr>
              <a:t>  </a:t>
            </a:r>
            <a:r>
              <a:rPr kumimoji="1" lang="en-US" b="1" dirty="0" err="1" smtClean="0">
                <a:solidFill>
                  <a:srgbClr val="000000"/>
                </a:solidFill>
                <a:latin typeface="Courier New"/>
                <a:cs typeface="Courier New"/>
              </a:rPr>
              <a:t>xs</a:t>
            </a:r>
            <a:r>
              <a:rPr kumimoji="1" lang="en-US" b="1" dirty="0" smtClean="0">
                <a:solidFill>
                  <a:srgbClr val="000000"/>
                </a:solidFill>
                <a:latin typeface="Courier New"/>
                <a:cs typeface="Courier New"/>
              </a:rPr>
              <a:t>)</a:t>
            </a:r>
          </a:p>
          <a:p>
            <a:pPr marL="285750" indent="-285750" fontAlgn="auto">
              <a:spcAft>
                <a:spcPts val="0"/>
              </a:spcAft>
              <a:buFont typeface="Wingdings 2"/>
              <a:buNone/>
              <a:defRPr/>
            </a:pPr>
            <a:r>
              <a:rPr kumimoji="1" lang="en-US" b="1" dirty="0" smtClean="0">
                <a:solidFill>
                  <a:srgbClr val="000000"/>
                </a:solidFill>
                <a:latin typeface="Courier New"/>
                <a:cs typeface="Courier New"/>
              </a:rPr>
              <a:t>      (if   (</a:t>
            </a:r>
            <a:r>
              <a:rPr kumimoji="1" lang="en-US" b="1" dirty="0" err="1" smtClean="0">
                <a:solidFill>
                  <a:srgbClr val="000000"/>
                </a:solidFill>
                <a:latin typeface="Courier New"/>
                <a:cs typeface="Courier New"/>
              </a:rPr>
              <a:t>eq</a:t>
            </a:r>
            <a:r>
              <a:rPr kumimoji="1" lang="en-US" b="1" dirty="0" smtClean="0">
                <a:solidFill>
                  <a:srgbClr val="000000"/>
                </a:solidFill>
                <a:latin typeface="Courier New"/>
                <a:cs typeface="Courier New"/>
              </a:rPr>
              <a:t>? </a:t>
            </a:r>
            <a:r>
              <a:rPr kumimoji="1" lang="en-US" b="1" dirty="0" err="1" smtClean="0">
                <a:solidFill>
                  <a:srgbClr val="000000"/>
                </a:solidFill>
                <a:latin typeface="Courier New"/>
                <a:cs typeface="Courier New"/>
              </a:rPr>
              <a:t>xs</a:t>
            </a:r>
            <a:r>
              <a:rPr kumimoji="1" lang="en-US" b="1" dirty="0" smtClean="0">
                <a:solidFill>
                  <a:srgbClr val="000000"/>
                </a:solidFill>
                <a:latin typeface="Courier New"/>
                <a:cs typeface="Courier New"/>
              </a:rPr>
              <a:t> ())  ()</a:t>
            </a:r>
          </a:p>
          <a:p>
            <a:pPr marL="285750" indent="-285750" fontAlgn="auto">
              <a:spcAft>
                <a:spcPts val="0"/>
              </a:spcAft>
              <a:buFont typeface="Wingdings 2"/>
              <a:buNone/>
              <a:defRPr/>
            </a:pPr>
            <a:r>
              <a:rPr kumimoji="1" lang="en-US" b="1" dirty="0" smtClean="0">
                <a:solidFill>
                  <a:srgbClr val="000000"/>
                </a:solidFill>
                <a:latin typeface="Courier New"/>
                <a:cs typeface="Courier New"/>
              </a:rPr>
              <a:t>   	  (cons (</a:t>
            </a:r>
            <a:r>
              <a:rPr kumimoji="1" lang="en-US" b="1" dirty="0" err="1" smtClean="0">
                <a:solidFill>
                  <a:srgbClr val="000000"/>
                </a:solidFill>
                <a:latin typeface="Courier New"/>
                <a:cs typeface="Courier New"/>
              </a:rPr>
              <a:t>f</a:t>
            </a:r>
            <a:r>
              <a:rPr kumimoji="1" lang="en-US" b="1" dirty="0" smtClean="0">
                <a:solidFill>
                  <a:srgbClr val="000000"/>
                </a:solidFill>
                <a:latin typeface="Courier New"/>
                <a:cs typeface="Courier New"/>
              </a:rPr>
              <a:t>  (car </a:t>
            </a:r>
            <a:r>
              <a:rPr kumimoji="1" lang="en-US" b="1" dirty="0" err="1" smtClean="0">
                <a:solidFill>
                  <a:srgbClr val="000000"/>
                </a:solidFill>
                <a:latin typeface="Courier New"/>
                <a:cs typeface="Courier New"/>
              </a:rPr>
              <a:t>xs</a:t>
            </a:r>
            <a:r>
              <a:rPr kumimoji="1" lang="en-US" b="1" dirty="0" smtClean="0">
                <a:solidFill>
                  <a:srgbClr val="000000"/>
                </a:solidFill>
                <a:latin typeface="Courier New"/>
                <a:cs typeface="Courier New"/>
              </a:rPr>
              <a:t>))  (map </a:t>
            </a:r>
            <a:r>
              <a:rPr kumimoji="1" lang="en-US" b="1" dirty="0" err="1" smtClean="0">
                <a:solidFill>
                  <a:srgbClr val="000000"/>
                </a:solidFill>
                <a:latin typeface="Courier New"/>
                <a:cs typeface="Courier New"/>
              </a:rPr>
              <a:t>f</a:t>
            </a:r>
            <a:r>
              <a:rPr kumimoji="1" lang="en-US" b="1" dirty="0" smtClean="0">
                <a:solidFill>
                  <a:srgbClr val="000000"/>
                </a:solidFill>
                <a:latin typeface="Courier New"/>
                <a:cs typeface="Courier New"/>
              </a:rPr>
              <a:t>  (</a:t>
            </a:r>
            <a:r>
              <a:rPr kumimoji="1" lang="en-US" b="1" dirty="0" err="1" smtClean="0">
                <a:solidFill>
                  <a:srgbClr val="000000"/>
                </a:solidFill>
                <a:latin typeface="Courier New"/>
                <a:cs typeface="Courier New"/>
              </a:rPr>
              <a:t>cdr</a:t>
            </a:r>
            <a:r>
              <a:rPr kumimoji="1" lang="en-US" b="1" dirty="0" smtClean="0">
                <a:solidFill>
                  <a:srgbClr val="000000"/>
                </a:solidFill>
                <a:latin typeface="Courier New"/>
                <a:cs typeface="Courier New"/>
              </a:rPr>
              <a:t> </a:t>
            </a:r>
            <a:r>
              <a:rPr kumimoji="1" lang="en-US" b="1" dirty="0" err="1" smtClean="0">
                <a:solidFill>
                  <a:srgbClr val="000000"/>
                </a:solidFill>
                <a:latin typeface="Courier New"/>
                <a:cs typeface="Courier New"/>
              </a:rPr>
              <a:t>xs</a:t>
            </a:r>
            <a:r>
              <a:rPr kumimoji="1" lang="en-US" b="1" dirty="0" smtClean="0">
                <a:solidFill>
                  <a:srgbClr val="000000"/>
                </a:solidFill>
                <a:latin typeface="Courier New"/>
                <a:cs typeface="Courier New"/>
              </a:rPr>
              <a:t>)))</a:t>
            </a:r>
          </a:p>
          <a:p>
            <a:pPr marL="285750" indent="-285750" fontAlgn="auto">
              <a:spcAft>
                <a:spcPts val="0"/>
              </a:spcAft>
              <a:buFont typeface="Wingdings 2"/>
              <a:buNone/>
              <a:defRPr/>
            </a:pPr>
            <a:r>
              <a:rPr kumimoji="1" lang="en-US" b="1" dirty="0" smtClean="0">
                <a:solidFill>
                  <a:srgbClr val="000000"/>
                </a:solidFill>
                <a:latin typeface="Courier New"/>
                <a:cs typeface="Courier New"/>
              </a:rPr>
              <a:t>   )))</a:t>
            </a:r>
          </a:p>
        </p:txBody>
      </p:sp>
      <p:sp>
        <p:nvSpPr>
          <p:cNvPr id="9" name="Rectangle 8"/>
          <p:cNvSpPr>
            <a:spLocks noChangeArrowheads="1"/>
          </p:cNvSpPr>
          <p:nvPr/>
        </p:nvSpPr>
        <p:spPr bwMode="auto">
          <a:xfrm>
            <a:off x="1041400" y="3022600"/>
            <a:ext cx="7467600" cy="553998"/>
          </a:xfrm>
          <a:prstGeom prst="rect">
            <a:avLst/>
          </a:prstGeom>
          <a:solidFill>
            <a:srgbClr val="5F84D2"/>
          </a:solidFill>
          <a:ln w="9525">
            <a:noFill/>
            <a:miter lim="800000"/>
            <a:headEnd/>
            <a:tailEnd/>
          </a:ln>
          <a:effectLst/>
        </p:spPr>
        <p:txBody>
          <a:bodyPr wrap="square" lIns="91440" tIns="45720" bIns="45720" anchor="ctr">
            <a:prstTxWarp prst="textNoShape">
              <a:avLst/>
            </a:prstTxWarp>
            <a:spAutoFit/>
          </a:bodyPr>
          <a:lstStyle/>
          <a:p>
            <a:pPr marL="100013" lvl="1">
              <a:lnSpc>
                <a:spcPct val="160000"/>
              </a:lnSpc>
              <a:spcAft>
                <a:spcPts val="4800"/>
              </a:spcAft>
            </a:pPr>
            <a:r>
              <a:rPr kumimoji="1" lang="en-US" sz="2000" b="1" dirty="0" smtClean="0">
                <a:solidFill>
                  <a:srgbClr val="000000"/>
                </a:solidFill>
                <a:latin typeface="Courier New"/>
                <a:ea typeface="Chalkboard"/>
                <a:cs typeface="Courier New"/>
              </a:rPr>
              <a:t>map (\</a:t>
            </a:r>
            <a:r>
              <a:rPr kumimoji="1" lang="en-US" sz="2000" b="1" dirty="0" err="1" smtClean="0">
                <a:solidFill>
                  <a:srgbClr val="000000"/>
                </a:solidFill>
                <a:latin typeface="Courier New"/>
                <a:ea typeface="Chalkboard"/>
                <a:cs typeface="Courier New"/>
              </a:rPr>
              <a:t>x</a:t>
            </a:r>
            <a:r>
              <a:rPr kumimoji="1" lang="en-US" sz="2000" b="1" dirty="0" smtClean="0">
                <a:solidFill>
                  <a:srgbClr val="000000"/>
                </a:solidFill>
                <a:latin typeface="Courier New"/>
                <a:ea typeface="Chalkboard"/>
                <a:cs typeface="Courier New"/>
              </a:rPr>
              <a:t> -&gt; x+1) [1,2,3]               [2,3,4]</a:t>
            </a:r>
            <a:endParaRPr kumimoji="1" lang="en-US" sz="2000" b="1" dirty="0">
              <a:solidFill>
                <a:srgbClr val="000000"/>
              </a:solidFill>
              <a:latin typeface="Courier New"/>
              <a:ea typeface="Chalkboard"/>
              <a:cs typeface="Courier New"/>
            </a:endParaRPr>
          </a:p>
        </p:txBody>
      </p:sp>
      <p:sp>
        <p:nvSpPr>
          <p:cNvPr id="54278" name="AutoShape 4"/>
          <p:cNvSpPr>
            <a:spLocks noChangeArrowheads="1"/>
          </p:cNvSpPr>
          <p:nvPr/>
        </p:nvSpPr>
        <p:spPr bwMode="auto">
          <a:xfrm>
            <a:off x="5694413" y="3187700"/>
            <a:ext cx="583933" cy="304800"/>
          </a:xfrm>
          <a:prstGeom prst="rightArrow">
            <a:avLst>
              <a:gd name="adj1" fmla="val 50000"/>
              <a:gd name="adj2" fmla="val 43750"/>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latin typeface="Book Antiqu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00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00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000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00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03"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More</a:t>
            </a:r>
            <a:r>
              <a:rPr lang="en-US" dirty="0" smtClean="0">
                <a:ea typeface="+mj-ea"/>
                <a:cs typeface="+mj-cs"/>
              </a:rPr>
              <a:t> Functions </a:t>
            </a:r>
            <a:r>
              <a:rPr lang="en-US" dirty="0">
                <a:ea typeface="+mj-ea"/>
                <a:cs typeface="+mj-cs"/>
              </a:rPr>
              <a:t>on</a:t>
            </a:r>
            <a:r>
              <a:rPr lang="en-US" dirty="0" smtClean="0">
                <a:ea typeface="+mj-ea"/>
                <a:cs typeface="+mj-cs"/>
              </a:rPr>
              <a:t> Lists</a:t>
            </a:r>
            <a:r>
              <a:rPr lang="en-US" dirty="0">
                <a:ea typeface="+mj-ea"/>
                <a:cs typeface="+mj-cs"/>
              </a:rPr>
              <a:t>	</a:t>
            </a:r>
          </a:p>
        </p:txBody>
      </p:sp>
      <p:sp>
        <p:nvSpPr>
          <p:cNvPr id="52227" name="Rectangle 3"/>
          <p:cNvSpPr>
            <a:spLocks noGrp="1" noChangeArrowheads="1"/>
          </p:cNvSpPr>
          <p:nvPr>
            <p:ph type="body" idx="1"/>
          </p:nvPr>
        </p:nvSpPr>
        <p:spPr/>
        <p:txBody>
          <a:bodyPr/>
          <a:lstStyle/>
          <a:p>
            <a:pPr eaLnBrk="1" hangingPunct="1">
              <a:spcAft>
                <a:spcPct val="0"/>
              </a:spcAft>
              <a:buFont typeface="Wingdings 2" charset="2"/>
              <a:buChar char=""/>
            </a:pPr>
            <a:r>
              <a:rPr lang="en-US" dirty="0" smtClean="0"/>
              <a:t>Append </a:t>
            </a:r>
            <a:r>
              <a:rPr lang="en-US" dirty="0"/>
              <a:t>lists</a:t>
            </a:r>
            <a:endParaRPr lang="en-US" dirty="0" smtClean="0"/>
          </a:p>
          <a:p>
            <a:pPr lvl="1" eaLnBrk="1" hangingPunct="1">
              <a:buFontTx/>
              <a:buNone/>
            </a:pPr>
            <a:r>
              <a:rPr lang="en-US" dirty="0" smtClean="0">
                <a:solidFill>
                  <a:srgbClr val="CEB966"/>
                </a:solidFill>
              </a:rPr>
              <a:t> </a:t>
            </a:r>
          </a:p>
          <a:p>
            <a:pPr lvl="1" eaLnBrk="1" hangingPunct="1">
              <a:buFontTx/>
              <a:buNone/>
            </a:pPr>
            <a:r>
              <a:rPr lang="en-US" dirty="0" smtClean="0">
                <a:solidFill>
                  <a:srgbClr val="CEB966"/>
                </a:solidFill>
              </a:rPr>
              <a:t> </a:t>
            </a:r>
          </a:p>
          <a:p>
            <a:pPr eaLnBrk="1" hangingPunct="1">
              <a:spcAft>
                <a:spcPct val="0"/>
              </a:spcAft>
              <a:buFont typeface="Wingdings 2" charset="2"/>
              <a:buChar char=""/>
            </a:pPr>
            <a:r>
              <a:rPr lang="en-US" dirty="0" smtClean="0"/>
              <a:t>Reverse a list</a:t>
            </a:r>
          </a:p>
          <a:p>
            <a:pPr lvl="1" eaLnBrk="1" hangingPunct="1">
              <a:buFontTx/>
              <a:buNone/>
            </a:pPr>
            <a:r>
              <a:rPr lang="en-US" dirty="0" smtClean="0">
                <a:solidFill>
                  <a:srgbClr val="CEB966"/>
                </a:solidFill>
              </a:rPr>
              <a:t> </a:t>
            </a:r>
          </a:p>
          <a:p>
            <a:pPr lvl="1" eaLnBrk="1" hangingPunct="1">
              <a:buFontTx/>
              <a:buNone/>
            </a:pPr>
            <a:r>
              <a:rPr lang="en-US" dirty="0" smtClean="0">
                <a:solidFill>
                  <a:srgbClr val="CEB966"/>
                </a:solidFill>
              </a:rPr>
              <a:t> </a:t>
            </a:r>
          </a:p>
          <a:p>
            <a:pPr eaLnBrk="1" hangingPunct="1">
              <a:spcAft>
                <a:spcPct val="0"/>
              </a:spcAft>
              <a:buFont typeface="Wingdings 2" charset="2"/>
              <a:buChar char=""/>
            </a:pPr>
            <a:r>
              <a:rPr lang="en-US" dirty="0"/>
              <a:t>Questions</a:t>
            </a:r>
          </a:p>
          <a:p>
            <a:pPr lvl="1" eaLnBrk="1" hangingPunct="1"/>
            <a:r>
              <a:rPr lang="en-US" dirty="0"/>
              <a:t>How efficient is </a:t>
            </a:r>
            <a:r>
              <a:rPr lang="en-US" b="1" dirty="0">
                <a:solidFill>
                  <a:srgbClr val="CEB966"/>
                </a:solidFill>
                <a:latin typeface="Courier New"/>
                <a:cs typeface="Courier New"/>
              </a:rPr>
              <a:t>reverse</a:t>
            </a:r>
            <a:r>
              <a:rPr lang="en-US" dirty="0"/>
              <a:t>?</a:t>
            </a:r>
          </a:p>
          <a:p>
            <a:pPr lvl="1" eaLnBrk="1" hangingPunct="1"/>
            <a:r>
              <a:rPr lang="en-US" dirty="0"/>
              <a:t>Can</a:t>
            </a:r>
            <a:r>
              <a:rPr lang="en-US" dirty="0" smtClean="0"/>
              <a:t> it be done </a:t>
            </a:r>
            <a:r>
              <a:rPr lang="en-US" dirty="0"/>
              <a:t>with only one pass through list?</a:t>
            </a:r>
          </a:p>
        </p:txBody>
      </p:sp>
      <p:sp>
        <p:nvSpPr>
          <p:cNvPr id="4" name="TextBox 3"/>
          <p:cNvSpPr txBox="1">
            <a:spLocks noChangeArrowheads="1"/>
          </p:cNvSpPr>
          <p:nvPr/>
        </p:nvSpPr>
        <p:spPr bwMode="auto">
          <a:xfrm>
            <a:off x="1066800" y="2222500"/>
            <a:ext cx="7518400" cy="646331"/>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r>
              <a:rPr lang="en-US" b="1" dirty="0" smtClean="0">
                <a:solidFill>
                  <a:srgbClr val="000000"/>
                </a:solidFill>
                <a:latin typeface="Courier New"/>
                <a:cs typeface="Courier New"/>
              </a:rPr>
              <a:t>append ([], </a:t>
            </a:r>
            <a:r>
              <a:rPr lang="en-US" b="1" dirty="0" err="1" smtClean="0">
                <a:solidFill>
                  <a:srgbClr val="000000"/>
                </a:solidFill>
                <a:latin typeface="Courier New"/>
                <a:cs typeface="Courier New"/>
              </a:rPr>
              <a:t>ys</a:t>
            </a:r>
            <a:r>
              <a:rPr lang="en-US" b="1" dirty="0" smtClean="0">
                <a:solidFill>
                  <a:srgbClr val="000000"/>
                </a:solidFill>
                <a:latin typeface="Courier New"/>
                <a:cs typeface="Courier New"/>
              </a:rPr>
              <a:t>) = </a:t>
            </a:r>
            <a:r>
              <a:rPr lang="en-US" b="1" dirty="0" err="1" smtClean="0">
                <a:solidFill>
                  <a:srgbClr val="000000"/>
                </a:solidFill>
                <a:latin typeface="Courier New"/>
                <a:cs typeface="Courier New"/>
              </a:rPr>
              <a:t>ys</a:t>
            </a:r>
            <a:endParaRPr lang="en-US" b="1" dirty="0" smtClean="0">
              <a:solidFill>
                <a:srgbClr val="000000"/>
              </a:solidFill>
              <a:latin typeface="Courier New"/>
              <a:cs typeface="Courier New"/>
            </a:endParaRPr>
          </a:p>
          <a:p>
            <a:r>
              <a:rPr lang="en-US" b="1" dirty="0" smtClean="0">
                <a:solidFill>
                  <a:srgbClr val="000000"/>
                </a:solidFill>
                <a:latin typeface="Courier New"/>
                <a:cs typeface="Courier New"/>
              </a:rPr>
              <a:t>append (</a:t>
            </a:r>
            <a:r>
              <a:rPr lang="en-US" b="1" dirty="0" err="1" smtClean="0">
                <a:solidFill>
                  <a:srgbClr val="000000"/>
                </a:solidFill>
                <a:latin typeface="Courier New"/>
                <a:cs typeface="Courier New"/>
              </a:rPr>
              <a:t>x:xs</a:t>
            </a: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ys</a:t>
            </a:r>
            <a:r>
              <a:rPr lang="en-US" b="1" dirty="0" smtClean="0">
                <a:solidFill>
                  <a:srgbClr val="000000"/>
                </a:solidFill>
                <a:latin typeface="Courier New"/>
                <a:cs typeface="Courier New"/>
              </a:rPr>
              <a:t>) = </a:t>
            </a:r>
            <a:r>
              <a:rPr lang="en-US" b="1" dirty="0" err="1" smtClean="0">
                <a:solidFill>
                  <a:srgbClr val="000000"/>
                </a:solidFill>
                <a:latin typeface="Courier New"/>
                <a:cs typeface="Courier New"/>
              </a:rPr>
              <a:t>x</a:t>
            </a:r>
            <a:r>
              <a:rPr lang="en-US" b="1" dirty="0" smtClean="0">
                <a:solidFill>
                  <a:srgbClr val="000000"/>
                </a:solidFill>
                <a:latin typeface="Courier New"/>
                <a:cs typeface="Courier New"/>
              </a:rPr>
              <a:t> : append (</a:t>
            </a:r>
            <a:r>
              <a:rPr lang="en-US" b="1" dirty="0" err="1" smtClean="0">
                <a:solidFill>
                  <a:srgbClr val="000000"/>
                </a:solidFill>
                <a:latin typeface="Courier New"/>
                <a:cs typeface="Courier New"/>
              </a:rPr>
              <a:t>xs</a:t>
            </a: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ys</a:t>
            </a:r>
            <a:r>
              <a:rPr lang="en-US" b="1" dirty="0" smtClean="0">
                <a:solidFill>
                  <a:srgbClr val="000000"/>
                </a:solidFill>
                <a:latin typeface="Courier New"/>
                <a:cs typeface="Courier New"/>
              </a:rPr>
              <a:t>)</a:t>
            </a:r>
          </a:p>
        </p:txBody>
      </p:sp>
      <p:sp>
        <p:nvSpPr>
          <p:cNvPr id="5" name="TextBox 4"/>
          <p:cNvSpPr txBox="1">
            <a:spLocks noChangeArrowheads="1"/>
          </p:cNvSpPr>
          <p:nvPr/>
        </p:nvSpPr>
        <p:spPr bwMode="auto">
          <a:xfrm>
            <a:off x="1066800" y="3797300"/>
            <a:ext cx="7518400" cy="646331"/>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r>
              <a:rPr lang="en-US" b="1" dirty="0" smtClean="0">
                <a:solidFill>
                  <a:srgbClr val="000000"/>
                </a:solidFill>
                <a:latin typeface="Courier New"/>
                <a:cs typeface="Courier New"/>
              </a:rPr>
              <a:t>reverse [] = []</a:t>
            </a:r>
          </a:p>
          <a:p>
            <a:r>
              <a:rPr lang="en-US" b="1" dirty="0" smtClean="0">
                <a:solidFill>
                  <a:srgbClr val="000000"/>
                </a:solidFill>
                <a:latin typeface="Courier New"/>
                <a:cs typeface="Courier New"/>
              </a:rPr>
              <a:t>reverse (</a:t>
            </a:r>
            <a:r>
              <a:rPr lang="en-US" b="1" dirty="0" err="1" smtClean="0">
                <a:solidFill>
                  <a:srgbClr val="000000"/>
                </a:solidFill>
                <a:latin typeface="Courier New"/>
                <a:cs typeface="Courier New"/>
              </a:rPr>
              <a:t>x:xs</a:t>
            </a:r>
            <a:r>
              <a:rPr lang="en-US" b="1" dirty="0" smtClean="0">
                <a:solidFill>
                  <a:srgbClr val="000000"/>
                </a:solidFill>
                <a:latin typeface="Courier New"/>
                <a:cs typeface="Courier New"/>
              </a:rPr>
              <a:t>) = (reverse </a:t>
            </a:r>
            <a:r>
              <a:rPr lang="en-US" b="1" dirty="0" err="1" smtClean="0">
                <a:solidFill>
                  <a:srgbClr val="000000"/>
                </a:solidFill>
                <a:latin typeface="Courier New"/>
                <a:cs typeface="Courier New"/>
              </a:rPr>
              <a:t>xs</a:t>
            </a:r>
            <a:r>
              <a:rPr lang="en-US" b="1" dirty="0" smtClean="0">
                <a:solidFill>
                  <a:srgbClr val="000000"/>
                </a:solidFill>
                <a:latin typeface="Courier New"/>
                <a:cs typeface="Courier New"/>
              </a:rPr>
              <a:t>) ++ [</a:t>
            </a:r>
            <a:r>
              <a:rPr lang="en-US" b="1" dirty="0" err="1" smtClean="0">
                <a:solidFill>
                  <a:srgbClr val="000000"/>
                </a:solidFill>
                <a:latin typeface="Courier New"/>
                <a:cs typeface="Courier New"/>
              </a:rPr>
              <a:t>x</a:t>
            </a:r>
            <a:r>
              <a:rPr lang="en-US" b="1" dirty="0" smtClean="0">
                <a:solidFill>
                  <a:srgbClr val="000000"/>
                </a:solidFill>
                <a:latin typeface="Courier New"/>
                <a:cs typeface="Courier New"/>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22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22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More</a:t>
            </a:r>
            <a:r>
              <a:rPr lang="en-US" dirty="0" smtClean="0">
                <a:ea typeface="+mj-ea"/>
                <a:cs typeface="+mj-cs"/>
              </a:rPr>
              <a:t> Efficient Reverse</a:t>
            </a:r>
            <a:endParaRPr lang="en-US" dirty="0">
              <a:ea typeface="+mj-ea"/>
              <a:cs typeface="+mj-cs"/>
            </a:endParaRPr>
          </a:p>
        </p:txBody>
      </p:sp>
      <p:grpSp>
        <p:nvGrpSpPr>
          <p:cNvPr id="2" name="Group 20"/>
          <p:cNvGrpSpPr>
            <a:grpSpLocks/>
          </p:cNvGrpSpPr>
          <p:nvPr/>
        </p:nvGrpSpPr>
        <p:grpSpPr bwMode="auto">
          <a:xfrm>
            <a:off x="1143000" y="4876800"/>
            <a:ext cx="1095375" cy="1676400"/>
            <a:chOff x="672" y="3072"/>
            <a:chExt cx="960" cy="1056"/>
          </a:xfrm>
        </p:grpSpPr>
        <p:sp>
          <p:nvSpPr>
            <p:cNvPr id="56348" name="Rectangle 4"/>
            <p:cNvSpPr>
              <a:spLocks noChangeArrowheads="1"/>
            </p:cNvSpPr>
            <p:nvPr/>
          </p:nvSpPr>
          <p:spPr bwMode="auto">
            <a:xfrm>
              <a:off x="672" y="3072"/>
              <a:ext cx="432" cy="288"/>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r>
                <a:rPr lang="en-US">
                  <a:latin typeface="Book Antiqua" charset="0"/>
                </a:rPr>
                <a:t>1</a:t>
              </a:r>
            </a:p>
          </p:txBody>
        </p:sp>
        <p:sp>
          <p:nvSpPr>
            <p:cNvPr id="56349" name="Rectangle 5"/>
            <p:cNvSpPr>
              <a:spLocks noChangeArrowheads="1"/>
            </p:cNvSpPr>
            <p:nvPr/>
          </p:nvSpPr>
          <p:spPr bwMode="auto">
            <a:xfrm>
              <a:off x="672" y="3360"/>
              <a:ext cx="432" cy="288"/>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r>
                <a:rPr lang="en-US">
                  <a:latin typeface="Book Antiqua" charset="0"/>
                </a:rPr>
                <a:t>2</a:t>
              </a:r>
            </a:p>
          </p:txBody>
        </p:sp>
        <p:sp>
          <p:nvSpPr>
            <p:cNvPr id="56350" name="Rectangle 6"/>
            <p:cNvSpPr>
              <a:spLocks noChangeArrowheads="1"/>
            </p:cNvSpPr>
            <p:nvPr/>
          </p:nvSpPr>
          <p:spPr bwMode="auto">
            <a:xfrm>
              <a:off x="672" y="3648"/>
              <a:ext cx="432" cy="288"/>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r>
                <a:rPr lang="en-US">
                  <a:latin typeface="Book Antiqua" charset="0"/>
                </a:rPr>
                <a:t>3</a:t>
              </a:r>
            </a:p>
          </p:txBody>
        </p:sp>
        <p:sp>
          <p:nvSpPr>
            <p:cNvPr id="56351" name="Rectangle 7"/>
            <p:cNvSpPr>
              <a:spLocks noChangeArrowheads="1"/>
            </p:cNvSpPr>
            <p:nvPr/>
          </p:nvSpPr>
          <p:spPr bwMode="auto">
            <a:xfrm>
              <a:off x="672" y="3936"/>
              <a:ext cx="43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Book Antiqua" charset="0"/>
              </a:endParaRPr>
            </a:p>
          </p:txBody>
        </p:sp>
        <p:sp>
          <p:nvSpPr>
            <p:cNvPr id="56352" name="Rectangle 9"/>
            <p:cNvSpPr>
              <a:spLocks noChangeArrowheads="1"/>
            </p:cNvSpPr>
            <p:nvPr/>
          </p:nvSpPr>
          <p:spPr bwMode="auto">
            <a:xfrm>
              <a:off x="1200" y="3936"/>
              <a:ext cx="43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Book Antiqua" charset="0"/>
              </a:endParaRPr>
            </a:p>
          </p:txBody>
        </p:sp>
      </p:grpSp>
      <p:grpSp>
        <p:nvGrpSpPr>
          <p:cNvPr id="3" name="Group 26"/>
          <p:cNvGrpSpPr>
            <a:grpSpLocks/>
          </p:cNvGrpSpPr>
          <p:nvPr/>
        </p:nvGrpSpPr>
        <p:grpSpPr bwMode="auto">
          <a:xfrm>
            <a:off x="2481263" y="5334000"/>
            <a:ext cx="1676400" cy="1219200"/>
            <a:chOff x="1680" y="3360"/>
            <a:chExt cx="1488" cy="768"/>
          </a:xfrm>
        </p:grpSpPr>
        <p:grpSp>
          <p:nvGrpSpPr>
            <p:cNvPr id="56341" name="Group 21"/>
            <p:cNvGrpSpPr>
              <a:grpSpLocks/>
            </p:cNvGrpSpPr>
            <p:nvPr/>
          </p:nvGrpSpPr>
          <p:grpSpPr bwMode="auto">
            <a:xfrm>
              <a:off x="2208" y="3360"/>
              <a:ext cx="960" cy="768"/>
              <a:chOff x="2208" y="3360"/>
              <a:chExt cx="960" cy="768"/>
            </a:xfrm>
          </p:grpSpPr>
          <p:sp>
            <p:nvSpPr>
              <p:cNvPr id="56343" name="Rectangle 10"/>
              <p:cNvSpPr>
                <a:spLocks noChangeArrowheads="1"/>
              </p:cNvSpPr>
              <p:nvPr/>
            </p:nvSpPr>
            <p:spPr bwMode="auto">
              <a:xfrm>
                <a:off x="2736" y="3648"/>
                <a:ext cx="432" cy="288"/>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r>
                  <a:rPr lang="en-US">
                    <a:latin typeface="Book Antiqua" charset="0"/>
                  </a:rPr>
                  <a:t>1</a:t>
                </a:r>
              </a:p>
            </p:txBody>
          </p:sp>
          <p:sp>
            <p:nvSpPr>
              <p:cNvPr id="56344" name="Rectangle 11"/>
              <p:cNvSpPr>
                <a:spLocks noChangeArrowheads="1"/>
              </p:cNvSpPr>
              <p:nvPr/>
            </p:nvSpPr>
            <p:spPr bwMode="auto">
              <a:xfrm>
                <a:off x="2208" y="3360"/>
                <a:ext cx="432" cy="288"/>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r>
                  <a:rPr lang="en-US">
                    <a:latin typeface="Book Antiqua" charset="0"/>
                  </a:rPr>
                  <a:t>2</a:t>
                </a:r>
              </a:p>
            </p:txBody>
          </p:sp>
          <p:sp>
            <p:nvSpPr>
              <p:cNvPr id="56345" name="Rectangle 12"/>
              <p:cNvSpPr>
                <a:spLocks noChangeArrowheads="1"/>
              </p:cNvSpPr>
              <p:nvPr/>
            </p:nvSpPr>
            <p:spPr bwMode="auto">
              <a:xfrm>
                <a:off x="2208" y="3648"/>
                <a:ext cx="432" cy="288"/>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r>
                  <a:rPr lang="en-US">
                    <a:latin typeface="Book Antiqua" charset="0"/>
                  </a:rPr>
                  <a:t>3</a:t>
                </a:r>
              </a:p>
            </p:txBody>
          </p:sp>
          <p:sp>
            <p:nvSpPr>
              <p:cNvPr id="56346" name="Rectangle 13"/>
              <p:cNvSpPr>
                <a:spLocks noChangeArrowheads="1"/>
              </p:cNvSpPr>
              <p:nvPr/>
            </p:nvSpPr>
            <p:spPr bwMode="auto">
              <a:xfrm>
                <a:off x="2208" y="3936"/>
                <a:ext cx="43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Book Antiqua" charset="0"/>
                </a:endParaRPr>
              </a:p>
            </p:txBody>
          </p:sp>
          <p:sp>
            <p:nvSpPr>
              <p:cNvPr id="56347" name="Rectangle 14"/>
              <p:cNvSpPr>
                <a:spLocks noChangeArrowheads="1"/>
              </p:cNvSpPr>
              <p:nvPr/>
            </p:nvSpPr>
            <p:spPr bwMode="auto">
              <a:xfrm>
                <a:off x="2736" y="3936"/>
                <a:ext cx="43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Book Antiqua" charset="0"/>
                </a:endParaRPr>
              </a:p>
            </p:txBody>
          </p:sp>
        </p:grpSp>
        <p:sp>
          <p:nvSpPr>
            <p:cNvPr id="56342" name="AutoShape 23"/>
            <p:cNvSpPr>
              <a:spLocks noChangeArrowheads="1"/>
            </p:cNvSpPr>
            <p:nvPr/>
          </p:nvSpPr>
          <p:spPr bwMode="auto">
            <a:xfrm>
              <a:off x="1680" y="3504"/>
              <a:ext cx="288" cy="144"/>
            </a:xfrm>
            <a:prstGeom prst="rightArrow">
              <a:avLst>
                <a:gd name="adj1" fmla="val 50000"/>
                <a:gd name="adj2" fmla="val 50000"/>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latin typeface="Book Antiqua" charset="0"/>
              </a:endParaRPr>
            </a:p>
          </p:txBody>
        </p:sp>
      </p:grpSp>
      <p:grpSp>
        <p:nvGrpSpPr>
          <p:cNvPr id="5" name="Group 27"/>
          <p:cNvGrpSpPr>
            <a:grpSpLocks/>
          </p:cNvGrpSpPr>
          <p:nvPr/>
        </p:nvGrpSpPr>
        <p:grpSpPr bwMode="auto">
          <a:xfrm>
            <a:off x="4568825" y="5334000"/>
            <a:ext cx="1524000" cy="1219200"/>
            <a:chOff x="3360" y="3360"/>
            <a:chExt cx="1392" cy="768"/>
          </a:xfrm>
        </p:grpSpPr>
        <p:grpSp>
          <p:nvGrpSpPr>
            <p:cNvPr id="56334" name="Group 22"/>
            <p:cNvGrpSpPr>
              <a:grpSpLocks/>
            </p:cNvGrpSpPr>
            <p:nvPr/>
          </p:nvGrpSpPr>
          <p:grpSpPr bwMode="auto">
            <a:xfrm>
              <a:off x="3792" y="3360"/>
              <a:ext cx="960" cy="768"/>
              <a:chOff x="3792" y="3360"/>
              <a:chExt cx="960" cy="768"/>
            </a:xfrm>
          </p:grpSpPr>
          <p:sp>
            <p:nvSpPr>
              <p:cNvPr id="56336" name="Rectangle 15"/>
              <p:cNvSpPr>
                <a:spLocks noChangeArrowheads="1"/>
              </p:cNvSpPr>
              <p:nvPr/>
            </p:nvSpPr>
            <p:spPr bwMode="auto">
              <a:xfrm>
                <a:off x="4320" y="3648"/>
                <a:ext cx="432" cy="288"/>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r>
                  <a:rPr lang="en-US">
                    <a:latin typeface="Book Antiqua" charset="0"/>
                  </a:rPr>
                  <a:t>1</a:t>
                </a:r>
              </a:p>
            </p:txBody>
          </p:sp>
          <p:sp>
            <p:nvSpPr>
              <p:cNvPr id="56337" name="Rectangle 16"/>
              <p:cNvSpPr>
                <a:spLocks noChangeArrowheads="1"/>
              </p:cNvSpPr>
              <p:nvPr/>
            </p:nvSpPr>
            <p:spPr bwMode="auto">
              <a:xfrm>
                <a:off x="4320" y="3360"/>
                <a:ext cx="432" cy="288"/>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r>
                  <a:rPr lang="en-US">
                    <a:latin typeface="Book Antiqua" charset="0"/>
                  </a:rPr>
                  <a:t>2</a:t>
                </a:r>
              </a:p>
            </p:txBody>
          </p:sp>
          <p:sp>
            <p:nvSpPr>
              <p:cNvPr id="56338" name="Rectangle 17"/>
              <p:cNvSpPr>
                <a:spLocks noChangeArrowheads="1"/>
              </p:cNvSpPr>
              <p:nvPr/>
            </p:nvSpPr>
            <p:spPr bwMode="auto">
              <a:xfrm>
                <a:off x="3792" y="3648"/>
                <a:ext cx="432" cy="288"/>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r>
                  <a:rPr lang="en-US">
                    <a:latin typeface="Book Antiqua" charset="0"/>
                  </a:rPr>
                  <a:t>3</a:t>
                </a:r>
              </a:p>
            </p:txBody>
          </p:sp>
          <p:sp>
            <p:nvSpPr>
              <p:cNvPr id="56339" name="Rectangle 18"/>
              <p:cNvSpPr>
                <a:spLocks noChangeArrowheads="1"/>
              </p:cNvSpPr>
              <p:nvPr/>
            </p:nvSpPr>
            <p:spPr bwMode="auto">
              <a:xfrm>
                <a:off x="3792" y="3936"/>
                <a:ext cx="43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Book Antiqua" charset="0"/>
                </a:endParaRPr>
              </a:p>
            </p:txBody>
          </p:sp>
          <p:sp>
            <p:nvSpPr>
              <p:cNvPr id="56340" name="Rectangle 19"/>
              <p:cNvSpPr>
                <a:spLocks noChangeArrowheads="1"/>
              </p:cNvSpPr>
              <p:nvPr/>
            </p:nvSpPr>
            <p:spPr bwMode="auto">
              <a:xfrm>
                <a:off x="4320" y="3936"/>
                <a:ext cx="43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Book Antiqua" charset="0"/>
                </a:endParaRPr>
              </a:p>
            </p:txBody>
          </p:sp>
        </p:grpSp>
        <p:sp>
          <p:nvSpPr>
            <p:cNvPr id="56335" name="AutoShape 25"/>
            <p:cNvSpPr>
              <a:spLocks noChangeArrowheads="1"/>
            </p:cNvSpPr>
            <p:nvPr/>
          </p:nvSpPr>
          <p:spPr bwMode="auto">
            <a:xfrm>
              <a:off x="3360" y="3504"/>
              <a:ext cx="288" cy="144"/>
            </a:xfrm>
            <a:prstGeom prst="rightArrow">
              <a:avLst>
                <a:gd name="adj1" fmla="val 50000"/>
                <a:gd name="adj2" fmla="val 50000"/>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latin typeface="Book Antiqua" charset="0"/>
              </a:endParaRPr>
            </a:p>
          </p:txBody>
        </p:sp>
      </p:grpSp>
      <p:grpSp>
        <p:nvGrpSpPr>
          <p:cNvPr id="7" name="Group 36"/>
          <p:cNvGrpSpPr>
            <a:grpSpLocks/>
          </p:cNvGrpSpPr>
          <p:nvPr/>
        </p:nvGrpSpPr>
        <p:grpSpPr bwMode="auto">
          <a:xfrm>
            <a:off x="6505575" y="4876800"/>
            <a:ext cx="1524000" cy="1676400"/>
            <a:chOff x="4176" y="3072"/>
            <a:chExt cx="960" cy="1056"/>
          </a:xfrm>
        </p:grpSpPr>
        <p:sp>
          <p:nvSpPr>
            <p:cNvPr id="56328" name="Rectangle 30"/>
            <p:cNvSpPr>
              <a:spLocks noChangeArrowheads="1"/>
            </p:cNvSpPr>
            <p:nvPr/>
          </p:nvSpPr>
          <p:spPr bwMode="auto">
            <a:xfrm>
              <a:off x="4838" y="3648"/>
              <a:ext cx="298" cy="288"/>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r>
                <a:rPr lang="en-US">
                  <a:latin typeface="Book Antiqua" charset="0"/>
                </a:rPr>
                <a:t>1</a:t>
              </a:r>
            </a:p>
          </p:txBody>
        </p:sp>
        <p:sp>
          <p:nvSpPr>
            <p:cNvPr id="56329" name="Rectangle 31"/>
            <p:cNvSpPr>
              <a:spLocks noChangeArrowheads="1"/>
            </p:cNvSpPr>
            <p:nvPr/>
          </p:nvSpPr>
          <p:spPr bwMode="auto">
            <a:xfrm>
              <a:off x="4838" y="3360"/>
              <a:ext cx="298" cy="288"/>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r>
                <a:rPr lang="en-US">
                  <a:latin typeface="Book Antiqua" charset="0"/>
                </a:rPr>
                <a:t>2</a:t>
              </a:r>
            </a:p>
          </p:txBody>
        </p:sp>
        <p:sp>
          <p:nvSpPr>
            <p:cNvPr id="56330" name="Rectangle 32"/>
            <p:cNvSpPr>
              <a:spLocks noChangeArrowheads="1"/>
            </p:cNvSpPr>
            <p:nvPr/>
          </p:nvSpPr>
          <p:spPr bwMode="auto">
            <a:xfrm>
              <a:off x="4838" y="3072"/>
              <a:ext cx="298" cy="288"/>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r>
                <a:rPr lang="en-US">
                  <a:latin typeface="Book Antiqua" charset="0"/>
                </a:rPr>
                <a:t>3</a:t>
              </a:r>
            </a:p>
          </p:txBody>
        </p:sp>
        <p:sp>
          <p:nvSpPr>
            <p:cNvPr id="56331" name="Rectangle 33"/>
            <p:cNvSpPr>
              <a:spLocks noChangeArrowheads="1"/>
            </p:cNvSpPr>
            <p:nvPr/>
          </p:nvSpPr>
          <p:spPr bwMode="auto">
            <a:xfrm>
              <a:off x="4474" y="3936"/>
              <a:ext cx="298"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Book Antiqua" charset="0"/>
              </a:endParaRPr>
            </a:p>
          </p:txBody>
        </p:sp>
        <p:sp>
          <p:nvSpPr>
            <p:cNvPr id="56332" name="Rectangle 34"/>
            <p:cNvSpPr>
              <a:spLocks noChangeArrowheads="1"/>
            </p:cNvSpPr>
            <p:nvPr/>
          </p:nvSpPr>
          <p:spPr bwMode="auto">
            <a:xfrm>
              <a:off x="4838" y="3936"/>
              <a:ext cx="298"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Book Antiqua" charset="0"/>
              </a:endParaRPr>
            </a:p>
          </p:txBody>
        </p:sp>
        <p:sp>
          <p:nvSpPr>
            <p:cNvPr id="56333" name="AutoShape 35"/>
            <p:cNvSpPr>
              <a:spLocks noChangeArrowheads="1"/>
            </p:cNvSpPr>
            <p:nvPr/>
          </p:nvSpPr>
          <p:spPr bwMode="auto">
            <a:xfrm>
              <a:off x="4176" y="3504"/>
              <a:ext cx="199" cy="144"/>
            </a:xfrm>
            <a:prstGeom prst="rightArrow">
              <a:avLst>
                <a:gd name="adj1" fmla="val 50000"/>
                <a:gd name="adj2" fmla="val 34549"/>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latin typeface="Book Antiqua" charset="0"/>
              </a:endParaRPr>
            </a:p>
          </p:txBody>
        </p:sp>
      </p:grpSp>
      <p:sp>
        <p:nvSpPr>
          <p:cNvPr id="33" name="TextBox 32"/>
          <p:cNvSpPr txBox="1">
            <a:spLocks noChangeArrowheads="1"/>
          </p:cNvSpPr>
          <p:nvPr/>
        </p:nvSpPr>
        <p:spPr bwMode="auto">
          <a:xfrm>
            <a:off x="1016000" y="2019300"/>
            <a:ext cx="7099300" cy="1200329"/>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r>
              <a:rPr lang="en-US" b="1" dirty="0" smtClean="0">
                <a:solidFill>
                  <a:srgbClr val="000000"/>
                </a:solidFill>
                <a:latin typeface="Courier New"/>
                <a:cs typeface="Courier New"/>
              </a:rPr>
              <a:t>reverse </a:t>
            </a:r>
            <a:r>
              <a:rPr lang="en-US" b="1" dirty="0" err="1" smtClean="0">
                <a:solidFill>
                  <a:srgbClr val="000000"/>
                </a:solidFill>
                <a:latin typeface="Courier New"/>
                <a:cs typeface="Courier New"/>
              </a:rPr>
              <a:t>xs</a:t>
            </a:r>
            <a:r>
              <a:rPr lang="en-US" b="1" dirty="0" smtClean="0">
                <a:solidFill>
                  <a:srgbClr val="000000"/>
                </a:solidFill>
                <a:latin typeface="Courier New"/>
                <a:cs typeface="Courier New"/>
              </a:rPr>
              <a:t> =</a:t>
            </a:r>
          </a:p>
          <a:p>
            <a:r>
              <a:rPr lang="en-US" b="1" dirty="0" smtClean="0">
                <a:solidFill>
                  <a:srgbClr val="000000"/>
                </a:solidFill>
                <a:latin typeface="Courier New"/>
                <a:cs typeface="Courier New"/>
              </a:rPr>
              <a:t>    let rev ( [], </a:t>
            </a:r>
            <a:r>
              <a:rPr lang="en-US" b="1" dirty="0" err="1" smtClean="0">
                <a:solidFill>
                  <a:srgbClr val="000000"/>
                </a:solidFill>
                <a:latin typeface="Courier New"/>
                <a:cs typeface="Courier New"/>
              </a:rPr>
              <a:t>accum</a:t>
            </a:r>
            <a:r>
              <a:rPr lang="en-US" b="1" dirty="0" smtClean="0">
                <a:solidFill>
                  <a:srgbClr val="000000"/>
                </a:solidFill>
                <a:latin typeface="Courier New"/>
                <a:cs typeface="Courier New"/>
              </a:rPr>
              <a:t> ) = </a:t>
            </a:r>
            <a:r>
              <a:rPr lang="en-US" b="1" dirty="0" err="1" smtClean="0">
                <a:solidFill>
                  <a:srgbClr val="000000"/>
                </a:solidFill>
                <a:latin typeface="Courier New"/>
                <a:cs typeface="Courier New"/>
              </a:rPr>
              <a:t>accum</a:t>
            </a:r>
            <a:endParaRPr lang="en-US" b="1" dirty="0" smtClean="0">
              <a:solidFill>
                <a:srgbClr val="000000"/>
              </a:solidFill>
              <a:latin typeface="Courier New"/>
              <a:cs typeface="Courier New"/>
            </a:endParaRPr>
          </a:p>
          <a:p>
            <a:r>
              <a:rPr lang="en-US" b="1" dirty="0" smtClean="0">
                <a:solidFill>
                  <a:srgbClr val="000000"/>
                </a:solidFill>
                <a:latin typeface="Courier New"/>
                <a:cs typeface="Courier New"/>
              </a:rPr>
              <a:t>         rev ( </a:t>
            </a:r>
            <a:r>
              <a:rPr lang="en-US" b="1" dirty="0" err="1" smtClean="0">
                <a:solidFill>
                  <a:srgbClr val="000000"/>
                </a:solidFill>
                <a:latin typeface="Courier New"/>
                <a:cs typeface="Courier New"/>
              </a:rPr>
              <a:t>y:ys</a:t>
            </a: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accum</a:t>
            </a:r>
            <a:r>
              <a:rPr lang="en-US" b="1" dirty="0" smtClean="0">
                <a:solidFill>
                  <a:srgbClr val="000000"/>
                </a:solidFill>
                <a:latin typeface="Courier New"/>
                <a:cs typeface="Courier New"/>
              </a:rPr>
              <a:t> ) = rev ( </a:t>
            </a:r>
            <a:r>
              <a:rPr lang="en-US" b="1" dirty="0" err="1" smtClean="0">
                <a:solidFill>
                  <a:srgbClr val="000000"/>
                </a:solidFill>
                <a:latin typeface="Courier New"/>
                <a:cs typeface="Courier New"/>
              </a:rPr>
              <a:t>ys</a:t>
            </a: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y:accum</a:t>
            </a:r>
            <a:r>
              <a:rPr lang="en-US" b="1" dirty="0" smtClean="0">
                <a:solidFill>
                  <a:srgbClr val="000000"/>
                </a:solidFill>
                <a:latin typeface="Courier New"/>
                <a:cs typeface="Courier New"/>
              </a:rPr>
              <a:t> )</a:t>
            </a:r>
          </a:p>
          <a:p>
            <a:r>
              <a:rPr lang="en-US" b="1" dirty="0" smtClean="0">
                <a:solidFill>
                  <a:srgbClr val="000000"/>
                </a:solidFill>
                <a:latin typeface="Courier New"/>
                <a:cs typeface="Courier New"/>
              </a:rPr>
              <a:t>    in rev ( </a:t>
            </a:r>
            <a:r>
              <a:rPr lang="en-US" b="1" dirty="0" err="1" smtClean="0">
                <a:solidFill>
                  <a:srgbClr val="000000"/>
                </a:solidFill>
                <a:latin typeface="Courier New"/>
                <a:cs typeface="Courier New"/>
              </a:rPr>
              <a:t>xs</a:t>
            </a:r>
            <a:r>
              <a:rPr lang="en-US" b="1" dirty="0" smtClean="0">
                <a:solidFill>
                  <a:srgbClr val="000000"/>
                </a:solidFill>
                <a:latin typeface="Courier New"/>
                <a:cs typeface="Courier New"/>
              </a:rPr>
              <a:t>, []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Comprehensions</a:t>
            </a:r>
            <a:endParaRPr lang="en-US" dirty="0"/>
          </a:p>
        </p:txBody>
      </p:sp>
      <p:sp>
        <p:nvSpPr>
          <p:cNvPr id="3" name="Rectangle 3"/>
          <p:cNvSpPr txBox="1">
            <a:spLocks noChangeArrowheads="1"/>
          </p:cNvSpPr>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47688" marR="0" lvl="0" indent="-411163" algn="l" defTabSz="914400" rtl="0" eaLnBrk="1" fontAlgn="base" latinLnBrk="0" hangingPunct="1">
              <a:lnSpc>
                <a:spcPct val="100000"/>
              </a:lnSpc>
              <a:spcBef>
                <a:spcPts val="1800"/>
              </a:spcBef>
              <a:spcAft>
                <a:spcPct val="0"/>
              </a:spcAft>
              <a:buClr>
                <a:srgbClr val="FFFF00"/>
              </a:buClr>
              <a:buSzPct val="100000"/>
              <a:buFont typeface="Wingdings 2" charset="2"/>
              <a:buChar char=""/>
              <a:tabLst/>
              <a:defRPr/>
            </a:pPr>
            <a:r>
              <a:rPr kumimoji="0" lang="en-US" sz="2800" b="0" i="0" u="none" strike="noStrike" kern="1200" cap="none" spc="0" normalizeH="0" baseline="0" noProof="0" dirty="0" smtClean="0">
                <a:ln>
                  <a:noFill/>
                </a:ln>
                <a:solidFill>
                  <a:schemeClr val="tx1"/>
                </a:solidFill>
                <a:effectLst/>
                <a:uLnTx/>
                <a:uFillTx/>
                <a:latin typeface="Chalkboard"/>
                <a:ea typeface="ＭＳ Ｐゴシック" charset="-128"/>
                <a:cs typeface="Chalkboard"/>
              </a:rPr>
              <a:t>Notation</a:t>
            </a:r>
            <a:r>
              <a:rPr kumimoji="0" lang="en-US" sz="2800" b="0" i="0" u="none" strike="noStrike" kern="1200" cap="none" spc="0" normalizeH="0" noProof="0" dirty="0" smtClean="0">
                <a:ln>
                  <a:noFill/>
                </a:ln>
                <a:solidFill>
                  <a:schemeClr val="tx1"/>
                </a:solidFill>
                <a:effectLst/>
                <a:uLnTx/>
                <a:uFillTx/>
                <a:latin typeface="Chalkboard"/>
                <a:ea typeface="ＭＳ Ｐゴシック" charset="-128"/>
                <a:cs typeface="Chalkboard"/>
              </a:rPr>
              <a:t> </a:t>
            </a:r>
            <a:r>
              <a:rPr kumimoji="0" lang="en-US" sz="2800" b="0" i="0" u="none" strike="noStrike" kern="1200" cap="none" spc="0" normalizeH="0" baseline="0" noProof="0" dirty="0" smtClean="0">
                <a:ln>
                  <a:noFill/>
                </a:ln>
                <a:solidFill>
                  <a:schemeClr val="tx1"/>
                </a:solidFill>
                <a:effectLst/>
                <a:uLnTx/>
                <a:uFillTx/>
                <a:latin typeface="Chalkboard"/>
                <a:ea typeface="ＭＳ Ｐゴシック" charset="-128"/>
                <a:cs typeface="Chalkboard"/>
              </a:rPr>
              <a:t>for constructing new lists from old:</a:t>
            </a:r>
          </a:p>
          <a:p>
            <a:pPr marL="868363" marR="0" lvl="1" indent="-282575" algn="l" defTabSz="914400" rtl="0" eaLnBrk="1" fontAlgn="base" latinLnBrk="0" hangingPunct="1">
              <a:lnSpc>
                <a:spcPct val="100000"/>
              </a:lnSpc>
              <a:spcBef>
                <a:spcPct val="20000"/>
              </a:spcBef>
              <a:spcAft>
                <a:spcPct val="0"/>
              </a:spcAft>
              <a:buClr>
                <a:schemeClr val="tx1"/>
              </a:buClr>
              <a:buSzPct val="100000"/>
              <a:buFontTx/>
              <a:buNone/>
              <a:tabLst/>
              <a:defRPr/>
            </a:pPr>
            <a:r>
              <a:rPr kumimoji="0" lang="en-US" sz="2400" b="0" i="0" u="none" strike="noStrike" kern="1200" cap="none" spc="0" normalizeH="0" baseline="0" noProof="0" dirty="0" smtClean="0">
                <a:ln>
                  <a:noFill/>
                </a:ln>
                <a:solidFill>
                  <a:srgbClr val="CEB966"/>
                </a:solidFill>
                <a:effectLst/>
                <a:uLnTx/>
                <a:uFillTx/>
                <a:latin typeface="Chalkboard"/>
                <a:ea typeface="ＭＳ Ｐゴシック" charset="-128"/>
                <a:cs typeface="Chalkboard"/>
              </a:rPr>
              <a:t> </a:t>
            </a:r>
          </a:p>
          <a:p>
            <a:pPr marL="868363" marR="0" lvl="1" indent="-282575" algn="l" defTabSz="914400" rtl="0" eaLnBrk="1" fontAlgn="base" latinLnBrk="0" hangingPunct="1">
              <a:lnSpc>
                <a:spcPct val="100000"/>
              </a:lnSpc>
              <a:spcBef>
                <a:spcPct val="20000"/>
              </a:spcBef>
              <a:spcAft>
                <a:spcPct val="0"/>
              </a:spcAft>
              <a:buClr>
                <a:schemeClr val="tx1"/>
              </a:buClr>
              <a:buSzPct val="100000"/>
              <a:buFontTx/>
              <a:buNone/>
              <a:tabLst/>
              <a:defRPr/>
            </a:pPr>
            <a:r>
              <a:rPr kumimoji="0" lang="en-US" sz="2400" b="0" i="0" u="none" strike="noStrike" kern="1200" cap="none" spc="0" normalizeH="0" baseline="0" noProof="0" dirty="0" smtClean="0">
                <a:ln>
                  <a:noFill/>
                </a:ln>
                <a:solidFill>
                  <a:srgbClr val="CEB966"/>
                </a:solidFill>
                <a:effectLst/>
                <a:uLnTx/>
                <a:uFillTx/>
                <a:latin typeface="Chalkboard"/>
                <a:ea typeface="ＭＳ Ｐゴシック" charset="-128"/>
                <a:cs typeface="Chalkboard"/>
              </a:rPr>
              <a:t> </a:t>
            </a:r>
          </a:p>
        </p:txBody>
      </p:sp>
      <p:sp>
        <p:nvSpPr>
          <p:cNvPr id="4" name="TextBox 3"/>
          <p:cNvSpPr txBox="1">
            <a:spLocks noChangeArrowheads="1"/>
          </p:cNvSpPr>
          <p:nvPr/>
        </p:nvSpPr>
        <p:spPr bwMode="auto">
          <a:xfrm>
            <a:off x="863600" y="2349500"/>
            <a:ext cx="7366000" cy="2308324"/>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r>
              <a:rPr lang="en-US" b="1" dirty="0" err="1" smtClean="0">
                <a:solidFill>
                  <a:srgbClr val="000000"/>
                </a:solidFill>
                <a:latin typeface="Courier New"/>
                <a:cs typeface="Courier New"/>
              </a:rPr>
              <a:t>myData</a:t>
            </a:r>
            <a:r>
              <a:rPr lang="en-US" b="1" dirty="0" smtClean="0">
                <a:solidFill>
                  <a:srgbClr val="000000"/>
                </a:solidFill>
                <a:latin typeface="Courier New"/>
                <a:cs typeface="Courier New"/>
              </a:rPr>
              <a:t> = [1,2,3,4,5,6,7]</a:t>
            </a:r>
          </a:p>
          <a:p>
            <a:endParaRPr lang="en-US" b="1" dirty="0" smtClean="0">
              <a:solidFill>
                <a:srgbClr val="000000"/>
              </a:solidFill>
              <a:latin typeface="Courier New"/>
              <a:cs typeface="Courier New"/>
            </a:endParaRPr>
          </a:p>
          <a:p>
            <a:r>
              <a:rPr lang="en-US" b="1" dirty="0" err="1" smtClean="0">
                <a:solidFill>
                  <a:srgbClr val="000000"/>
                </a:solidFill>
                <a:latin typeface="Courier New"/>
                <a:cs typeface="Courier New"/>
              </a:rPr>
              <a:t>twiceData</a:t>
            </a:r>
            <a:r>
              <a:rPr lang="en-US" b="1" dirty="0" smtClean="0">
                <a:solidFill>
                  <a:srgbClr val="000000"/>
                </a:solidFill>
                <a:latin typeface="Courier New"/>
                <a:cs typeface="Courier New"/>
              </a:rPr>
              <a:t> = [2 * </a:t>
            </a:r>
            <a:r>
              <a:rPr lang="en-US" b="1" dirty="0" err="1" smtClean="0">
                <a:solidFill>
                  <a:srgbClr val="000000"/>
                </a:solidFill>
                <a:latin typeface="Courier New"/>
                <a:cs typeface="Courier New"/>
              </a:rPr>
              <a:t>x</a:t>
            </a:r>
            <a:r>
              <a:rPr lang="en-US" b="1" dirty="0" smtClean="0">
                <a:solidFill>
                  <a:srgbClr val="000000"/>
                </a:solidFill>
                <a:latin typeface="Courier New"/>
                <a:cs typeface="Courier New"/>
              </a:rPr>
              <a:t> | </a:t>
            </a:r>
            <a:r>
              <a:rPr lang="en-US" b="1" dirty="0" err="1" smtClean="0">
                <a:solidFill>
                  <a:srgbClr val="000000"/>
                </a:solidFill>
                <a:latin typeface="Courier New"/>
                <a:cs typeface="Courier New"/>
              </a:rPr>
              <a:t>x</a:t>
            </a:r>
            <a:r>
              <a:rPr lang="en-US" b="1" dirty="0" smtClean="0">
                <a:solidFill>
                  <a:srgbClr val="000000"/>
                </a:solidFill>
                <a:latin typeface="Courier New"/>
                <a:cs typeface="Courier New"/>
              </a:rPr>
              <a:t> &lt;- </a:t>
            </a:r>
            <a:r>
              <a:rPr lang="en-US" b="1" dirty="0" err="1" smtClean="0">
                <a:solidFill>
                  <a:srgbClr val="000000"/>
                </a:solidFill>
                <a:latin typeface="Courier New"/>
                <a:cs typeface="Courier New"/>
              </a:rPr>
              <a:t>myData</a:t>
            </a:r>
            <a:r>
              <a:rPr lang="en-US" b="1" dirty="0" smtClean="0">
                <a:solidFill>
                  <a:srgbClr val="000000"/>
                </a:solidFill>
                <a:latin typeface="Courier New"/>
                <a:cs typeface="Courier New"/>
              </a:rPr>
              <a:t>]</a:t>
            </a:r>
          </a:p>
          <a:p>
            <a:r>
              <a:rPr lang="en-US" b="1" dirty="0" smtClean="0">
                <a:solidFill>
                  <a:srgbClr val="FF0000"/>
                </a:solidFill>
                <a:latin typeface="Courier New"/>
                <a:cs typeface="Courier New"/>
              </a:rPr>
              <a:t>-- [2,4,6,8,10,12,14]</a:t>
            </a:r>
          </a:p>
          <a:p>
            <a:r>
              <a:rPr lang="en-US" b="1" dirty="0" smtClean="0">
                <a:solidFill>
                  <a:srgbClr val="000000"/>
                </a:solidFill>
                <a:latin typeface="Courier New"/>
                <a:cs typeface="Courier New"/>
              </a:rPr>
              <a:t> </a:t>
            </a:r>
          </a:p>
          <a:p>
            <a:r>
              <a:rPr lang="en-US" b="1" dirty="0" err="1" smtClean="0">
                <a:solidFill>
                  <a:srgbClr val="000000"/>
                </a:solidFill>
                <a:latin typeface="Courier New"/>
                <a:cs typeface="Courier New"/>
              </a:rPr>
              <a:t>twiceEvenData</a:t>
            </a:r>
            <a:r>
              <a:rPr lang="en-US" b="1" dirty="0" smtClean="0">
                <a:solidFill>
                  <a:srgbClr val="000000"/>
                </a:solidFill>
                <a:latin typeface="Courier New"/>
                <a:cs typeface="Courier New"/>
              </a:rPr>
              <a:t> = [2 * </a:t>
            </a:r>
            <a:r>
              <a:rPr lang="en-US" b="1" dirty="0" err="1" smtClean="0">
                <a:solidFill>
                  <a:srgbClr val="000000"/>
                </a:solidFill>
                <a:latin typeface="Courier New"/>
                <a:cs typeface="Courier New"/>
              </a:rPr>
              <a:t>x</a:t>
            </a: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x</a:t>
            </a:r>
            <a:r>
              <a:rPr lang="en-US" b="1" dirty="0" smtClean="0">
                <a:solidFill>
                  <a:srgbClr val="000000"/>
                </a:solidFill>
                <a:latin typeface="Courier New"/>
                <a:cs typeface="Courier New"/>
              </a:rPr>
              <a:t> &lt;- </a:t>
            </a:r>
            <a:r>
              <a:rPr lang="en-US" b="1" dirty="0" err="1" smtClean="0">
                <a:solidFill>
                  <a:srgbClr val="000000"/>
                </a:solidFill>
                <a:latin typeface="Courier New"/>
                <a:cs typeface="Courier New"/>
              </a:rPr>
              <a:t>myData</a:t>
            </a: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x</a:t>
            </a:r>
            <a:r>
              <a:rPr lang="en-US" b="1" dirty="0" smtClean="0">
                <a:solidFill>
                  <a:srgbClr val="000000"/>
                </a:solidFill>
                <a:latin typeface="Courier New"/>
                <a:cs typeface="Courier New"/>
              </a:rPr>
              <a:t> `mod` 2 == 0]</a:t>
            </a:r>
          </a:p>
          <a:p>
            <a:r>
              <a:rPr lang="en-US" b="1" dirty="0" smtClean="0">
                <a:solidFill>
                  <a:srgbClr val="FF0000"/>
                </a:solidFill>
                <a:latin typeface="Courier New"/>
                <a:cs typeface="Courier New"/>
              </a:rPr>
              <a:t>-- [4,8,12]</a:t>
            </a:r>
          </a:p>
          <a:p>
            <a:endParaRPr lang="en-US" b="1" dirty="0" smtClean="0">
              <a:solidFill>
                <a:srgbClr val="000000"/>
              </a:solidFill>
              <a:latin typeface="Courier New"/>
              <a:cs typeface="Courier New"/>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fontAlgn="auto" hangingPunct="1">
              <a:spcAft>
                <a:spcPts val="0"/>
              </a:spcAft>
              <a:defRPr/>
            </a:pPr>
            <a:r>
              <a:rPr lang="en-US" dirty="0" err="1">
                <a:ea typeface="+mj-ea"/>
                <a:cs typeface="+mj-cs"/>
              </a:rPr>
              <a:t>Datatype</a:t>
            </a:r>
            <a:r>
              <a:rPr lang="en-US" dirty="0">
                <a:ea typeface="+mj-ea"/>
                <a:cs typeface="+mj-cs"/>
              </a:rPr>
              <a:t> Declarations </a:t>
            </a:r>
          </a:p>
        </p:txBody>
      </p:sp>
      <p:sp>
        <p:nvSpPr>
          <p:cNvPr id="33795" name="Rectangle 3"/>
          <p:cNvSpPr>
            <a:spLocks noGrp="1" noChangeArrowheads="1"/>
          </p:cNvSpPr>
          <p:nvPr>
            <p:ph type="body" idx="1"/>
          </p:nvPr>
        </p:nvSpPr>
        <p:spPr>
          <a:xfrm>
            <a:off x="457200" y="1371600"/>
            <a:ext cx="8216900" cy="5194300"/>
          </a:xfrm>
        </p:spPr>
        <p:txBody>
          <a:bodyPr>
            <a:normAutofit fontScale="92500" lnSpcReduction="20000"/>
          </a:bodyPr>
          <a:lstStyle/>
          <a:p>
            <a:pPr marL="548640" indent="-411480" eaLnBrk="1" fontAlgn="auto" hangingPunct="1">
              <a:defRPr/>
            </a:pPr>
            <a:r>
              <a:rPr lang="en-US" dirty="0" smtClean="0">
                <a:ea typeface="+mn-ea"/>
              </a:rPr>
              <a:t>Examples</a:t>
            </a:r>
          </a:p>
          <a:p>
            <a:pPr marL="868680" lvl="1" indent="-283464" eaLnBrk="1" fontAlgn="auto" hangingPunct="1">
              <a:spcAft>
                <a:spcPts val="600"/>
              </a:spcAft>
              <a:buFont typeface="Wingdings 2"/>
              <a:buChar char=""/>
              <a:defRPr/>
            </a:pPr>
            <a:r>
              <a:rPr lang="en-US" dirty="0" smtClean="0">
                <a:solidFill>
                  <a:srgbClr val="CEB966"/>
                </a:solidFill>
                <a:ea typeface="+mn-ea"/>
              </a:rPr>
              <a:t> </a:t>
            </a:r>
          </a:p>
          <a:p>
            <a:pPr marL="1133856" lvl="2" eaLnBrk="1" fontAlgn="auto" hangingPunct="1">
              <a:spcAft>
                <a:spcPts val="600"/>
              </a:spcAft>
              <a:buFont typeface="Wingdings"/>
              <a:buChar char=""/>
              <a:defRPr/>
            </a:pPr>
            <a:r>
              <a:rPr lang="en-US" dirty="0">
                <a:solidFill>
                  <a:schemeClr val="tx1"/>
                </a:solidFill>
                <a:ea typeface="+mn-ea"/>
              </a:rPr>
              <a:t>elements are</a:t>
            </a:r>
            <a:r>
              <a:rPr lang="en-US" dirty="0" smtClean="0">
                <a:solidFill>
                  <a:schemeClr val="tx1"/>
                </a:solidFill>
                <a:ea typeface="+mn-ea"/>
              </a:rPr>
              <a:t> </a:t>
            </a:r>
            <a:r>
              <a:rPr lang="en-US" b="1" dirty="0" smtClean="0">
                <a:solidFill>
                  <a:schemeClr val="accent1"/>
                </a:solidFill>
                <a:latin typeface="Courier New"/>
                <a:ea typeface="+mn-ea"/>
                <a:cs typeface="Courier New"/>
              </a:rPr>
              <a:t>Red</a:t>
            </a:r>
            <a:r>
              <a:rPr lang="en-US" dirty="0">
                <a:solidFill>
                  <a:schemeClr val="tx1"/>
                </a:solidFill>
                <a:ea typeface="+mn-ea"/>
              </a:rPr>
              <a:t>,</a:t>
            </a:r>
            <a:r>
              <a:rPr lang="en-US" dirty="0" smtClean="0">
                <a:solidFill>
                  <a:schemeClr val="tx1"/>
                </a:solidFill>
                <a:ea typeface="+mn-ea"/>
              </a:rPr>
              <a:t> </a:t>
            </a:r>
            <a:r>
              <a:rPr lang="en-US" b="1" dirty="0" smtClean="0">
                <a:solidFill>
                  <a:srgbClr val="CEB966"/>
                </a:solidFill>
                <a:latin typeface="Courier New"/>
                <a:ea typeface="+mn-ea"/>
                <a:cs typeface="Courier New"/>
              </a:rPr>
              <a:t>Yellow</a:t>
            </a:r>
            <a:r>
              <a:rPr lang="en-US" dirty="0">
                <a:solidFill>
                  <a:schemeClr val="tx1"/>
                </a:solidFill>
                <a:ea typeface="+mn-ea"/>
              </a:rPr>
              <a:t>,</a:t>
            </a:r>
            <a:r>
              <a:rPr lang="en-US" dirty="0" smtClean="0">
                <a:solidFill>
                  <a:schemeClr val="tx1"/>
                </a:solidFill>
                <a:ea typeface="+mn-ea"/>
              </a:rPr>
              <a:t> </a:t>
            </a:r>
            <a:r>
              <a:rPr lang="en-US" b="1" dirty="0" smtClean="0">
                <a:solidFill>
                  <a:srgbClr val="CEB966"/>
                </a:solidFill>
                <a:latin typeface="Courier New"/>
                <a:ea typeface="+mn-ea"/>
                <a:cs typeface="Courier New"/>
              </a:rPr>
              <a:t>Blue</a:t>
            </a:r>
          </a:p>
          <a:p>
            <a:pPr marL="868680" lvl="1" indent="-283464" eaLnBrk="1" fontAlgn="auto" hangingPunct="1">
              <a:spcAft>
                <a:spcPts val="600"/>
              </a:spcAft>
              <a:buFont typeface="Wingdings 2"/>
              <a:buChar char=""/>
              <a:defRPr/>
            </a:pPr>
            <a:endParaRPr lang="en-US" dirty="0" smtClean="0">
              <a:solidFill>
                <a:schemeClr val="accent1"/>
              </a:solidFill>
              <a:ea typeface="+mn-ea"/>
            </a:endParaRPr>
          </a:p>
          <a:p>
            <a:pPr marL="1133856" lvl="2" eaLnBrk="1" fontAlgn="auto" hangingPunct="1">
              <a:spcAft>
                <a:spcPts val="600"/>
              </a:spcAft>
              <a:buFont typeface="Wingdings"/>
              <a:buChar char=""/>
              <a:defRPr/>
            </a:pPr>
            <a:r>
              <a:rPr lang="en-US" dirty="0">
                <a:solidFill>
                  <a:schemeClr val="tx1"/>
                </a:solidFill>
                <a:ea typeface="+mn-ea"/>
              </a:rPr>
              <a:t>elements are</a:t>
            </a:r>
            <a:r>
              <a:rPr lang="en-US" dirty="0" smtClean="0">
                <a:solidFill>
                  <a:schemeClr val="tx1"/>
                </a:solidFill>
                <a:ea typeface="+mn-ea"/>
              </a:rPr>
              <a:t> </a:t>
            </a:r>
            <a:r>
              <a:rPr lang="en-US" b="1" dirty="0" smtClean="0">
                <a:solidFill>
                  <a:srgbClr val="CEB966"/>
                </a:solidFill>
                <a:latin typeface="Courier New"/>
                <a:ea typeface="+mn-ea"/>
                <a:cs typeface="Courier New"/>
              </a:rPr>
              <a:t>Atom “</a:t>
            </a:r>
            <a:r>
              <a:rPr lang="en-US" b="1" dirty="0">
                <a:solidFill>
                  <a:srgbClr val="CEB966"/>
                </a:solidFill>
                <a:latin typeface="Courier New"/>
                <a:ea typeface="+mn-ea"/>
                <a:cs typeface="Courier New"/>
              </a:rPr>
              <a:t>A</a:t>
            </a:r>
            <a:r>
              <a:rPr lang="en-US" b="1" dirty="0" smtClean="0">
                <a:solidFill>
                  <a:srgbClr val="CEB966"/>
                </a:solidFill>
                <a:latin typeface="Courier New"/>
                <a:ea typeface="+mn-ea"/>
                <a:cs typeface="Courier New"/>
              </a:rPr>
              <a:t>”</a:t>
            </a:r>
            <a:r>
              <a:rPr lang="en-US" dirty="0" smtClean="0">
                <a:solidFill>
                  <a:schemeClr val="tx1"/>
                </a:solidFill>
                <a:ea typeface="+mn-ea"/>
              </a:rPr>
              <a:t>, </a:t>
            </a:r>
            <a:r>
              <a:rPr lang="en-US" b="1" dirty="0" smtClean="0">
                <a:solidFill>
                  <a:srgbClr val="CEB966"/>
                </a:solidFill>
                <a:latin typeface="Courier New"/>
                <a:ea typeface="+mn-ea"/>
                <a:cs typeface="Courier New"/>
              </a:rPr>
              <a:t>Atom “</a:t>
            </a:r>
            <a:r>
              <a:rPr lang="en-US" b="1" dirty="0">
                <a:solidFill>
                  <a:srgbClr val="CEB966"/>
                </a:solidFill>
                <a:latin typeface="Courier New"/>
                <a:ea typeface="+mn-ea"/>
                <a:cs typeface="Courier New"/>
              </a:rPr>
              <a:t>B</a:t>
            </a:r>
            <a:r>
              <a:rPr lang="en-US" b="1" dirty="0" smtClean="0">
                <a:solidFill>
                  <a:srgbClr val="CEB966"/>
                </a:solidFill>
                <a:latin typeface="Courier New"/>
                <a:ea typeface="+mn-ea"/>
                <a:cs typeface="Courier New"/>
              </a:rPr>
              <a:t>”</a:t>
            </a:r>
            <a:r>
              <a:rPr lang="en-US" dirty="0" smtClean="0">
                <a:solidFill>
                  <a:schemeClr val="tx1"/>
                </a:solidFill>
                <a:ea typeface="+mn-ea"/>
              </a:rPr>
              <a:t>, </a:t>
            </a:r>
            <a:r>
              <a:rPr lang="en-US" dirty="0">
                <a:solidFill>
                  <a:schemeClr val="tx1"/>
                </a:solidFill>
                <a:ea typeface="+mn-ea"/>
              </a:rPr>
              <a:t>…,</a:t>
            </a:r>
            <a:r>
              <a:rPr lang="en-US" dirty="0" smtClean="0">
                <a:solidFill>
                  <a:schemeClr val="tx1"/>
                </a:solidFill>
                <a:ea typeface="+mn-ea"/>
              </a:rPr>
              <a:t> </a:t>
            </a:r>
            <a:r>
              <a:rPr lang="en-US" b="1" dirty="0" smtClean="0">
                <a:solidFill>
                  <a:srgbClr val="CEB966"/>
                </a:solidFill>
                <a:latin typeface="Courier New"/>
                <a:ea typeface="+mn-ea"/>
                <a:cs typeface="Courier New"/>
              </a:rPr>
              <a:t>Number 0</a:t>
            </a:r>
            <a:r>
              <a:rPr lang="en-US" dirty="0" smtClean="0">
                <a:solidFill>
                  <a:schemeClr val="tx1"/>
                </a:solidFill>
                <a:ea typeface="+mn-ea"/>
              </a:rPr>
              <a:t>,  </a:t>
            </a:r>
            <a:r>
              <a:rPr lang="en-US" dirty="0">
                <a:solidFill>
                  <a:schemeClr val="tx1"/>
                </a:solidFill>
                <a:ea typeface="+mn-ea"/>
              </a:rPr>
              <a:t>...</a:t>
            </a:r>
            <a:endParaRPr lang="en-US" dirty="0" smtClean="0">
              <a:solidFill>
                <a:schemeClr val="tx1"/>
              </a:solidFill>
              <a:ea typeface="+mn-ea"/>
            </a:endParaRPr>
          </a:p>
          <a:p>
            <a:pPr marL="868680" lvl="1" indent="-283464" eaLnBrk="1" fontAlgn="auto" hangingPunct="1">
              <a:spcAft>
                <a:spcPts val="600"/>
              </a:spcAft>
              <a:buFont typeface="Wingdings 2"/>
              <a:buChar char=""/>
              <a:defRPr/>
            </a:pPr>
            <a:endParaRPr lang="en-US" dirty="0" smtClean="0">
              <a:solidFill>
                <a:schemeClr val="accent1"/>
              </a:solidFill>
              <a:ea typeface="+mn-ea"/>
            </a:endParaRPr>
          </a:p>
          <a:p>
            <a:pPr marL="1133856" lvl="2" eaLnBrk="1" fontAlgn="auto" hangingPunct="1">
              <a:spcAft>
                <a:spcPts val="600"/>
              </a:spcAft>
              <a:buFont typeface="Wingdings"/>
              <a:buChar char=""/>
              <a:defRPr/>
            </a:pPr>
            <a:r>
              <a:rPr lang="en-US" dirty="0">
                <a:solidFill>
                  <a:srgbClr val="FFFFFF"/>
                </a:solidFill>
                <a:ea typeface="+mn-ea"/>
              </a:rPr>
              <a:t>elements are</a:t>
            </a:r>
            <a:r>
              <a:rPr lang="en-US" dirty="0" smtClean="0">
                <a:solidFill>
                  <a:srgbClr val="FFFFFF"/>
                </a:solidFill>
                <a:ea typeface="+mn-ea"/>
              </a:rPr>
              <a:t> </a:t>
            </a:r>
            <a:r>
              <a:rPr lang="en-US" b="1" dirty="0" smtClean="0">
                <a:solidFill>
                  <a:srgbClr val="CEB966"/>
                </a:solidFill>
                <a:latin typeface="Courier New"/>
                <a:ea typeface="+mn-ea"/>
                <a:cs typeface="Courier New"/>
              </a:rPr>
              <a:t>Nil</a:t>
            </a:r>
            <a:r>
              <a:rPr lang="en-US" dirty="0" smtClean="0">
                <a:solidFill>
                  <a:srgbClr val="FFFFFF"/>
                </a:solidFill>
                <a:ea typeface="+mn-ea"/>
              </a:rPr>
              <a:t>, </a:t>
            </a:r>
            <a:r>
              <a:rPr lang="en-US" b="1" dirty="0" err="1" smtClean="0">
                <a:solidFill>
                  <a:srgbClr val="CEB966"/>
                </a:solidFill>
                <a:latin typeface="Courier New"/>
                <a:ea typeface="+mn-ea"/>
                <a:cs typeface="Courier New"/>
              </a:rPr>
              <a:t>Cons(Atom</a:t>
            </a:r>
            <a:r>
              <a:rPr lang="en-US" b="1" dirty="0" smtClean="0">
                <a:solidFill>
                  <a:srgbClr val="CEB966"/>
                </a:solidFill>
                <a:latin typeface="Courier New"/>
                <a:ea typeface="+mn-ea"/>
                <a:cs typeface="Courier New"/>
              </a:rPr>
              <a:t> “</a:t>
            </a:r>
            <a:r>
              <a:rPr lang="en-US" b="1" dirty="0">
                <a:solidFill>
                  <a:srgbClr val="CEB966"/>
                </a:solidFill>
                <a:latin typeface="Courier New"/>
                <a:ea typeface="+mn-ea"/>
                <a:cs typeface="Courier New"/>
              </a:rPr>
              <a:t>A</a:t>
            </a:r>
            <a:r>
              <a:rPr lang="en-US" b="1" dirty="0" smtClean="0">
                <a:solidFill>
                  <a:srgbClr val="CEB966"/>
                </a:solidFill>
                <a:latin typeface="Courier New"/>
                <a:ea typeface="+mn-ea"/>
                <a:cs typeface="Courier New"/>
              </a:rPr>
              <a:t>”, Nil</a:t>
            </a:r>
            <a:r>
              <a:rPr lang="en-US" b="1" dirty="0">
                <a:solidFill>
                  <a:srgbClr val="CEB966"/>
                </a:solidFill>
                <a:latin typeface="Courier New"/>
                <a:ea typeface="+mn-ea"/>
                <a:cs typeface="Courier New"/>
              </a:rPr>
              <a:t>)</a:t>
            </a:r>
            <a:r>
              <a:rPr lang="en-US" dirty="0">
                <a:solidFill>
                  <a:srgbClr val="FFFFFF"/>
                </a:solidFill>
                <a:ea typeface="+mn-ea"/>
              </a:rPr>
              <a:t>, …</a:t>
            </a:r>
          </a:p>
          <a:p>
            <a:pPr marL="1133856" lvl="2" eaLnBrk="1" fontAlgn="auto" hangingPunct="1">
              <a:spcAft>
                <a:spcPts val="600"/>
              </a:spcAft>
              <a:buFontTx/>
              <a:buNone/>
              <a:defRPr/>
            </a:pPr>
            <a:r>
              <a:rPr lang="en-US" dirty="0">
                <a:solidFill>
                  <a:srgbClr val="FFFFFF"/>
                </a:solidFill>
                <a:ea typeface="+mn-ea"/>
              </a:rPr>
              <a:t>	  </a:t>
            </a:r>
            <a:r>
              <a:rPr lang="en-US" dirty="0" smtClean="0">
                <a:solidFill>
                  <a:srgbClr val="FFFFFF"/>
                </a:solidFill>
                <a:ea typeface="+mn-ea"/>
              </a:rPr>
              <a:t>   </a:t>
            </a:r>
            <a:r>
              <a:rPr lang="en-US" b="1" dirty="0" err="1" smtClean="0">
                <a:solidFill>
                  <a:srgbClr val="CEB966"/>
                </a:solidFill>
                <a:latin typeface="Courier New"/>
                <a:ea typeface="+mn-ea"/>
                <a:cs typeface="Courier New"/>
              </a:rPr>
              <a:t>Cons(Number</a:t>
            </a:r>
            <a:r>
              <a:rPr lang="en-US" b="1" dirty="0" smtClean="0">
                <a:solidFill>
                  <a:srgbClr val="CEB966"/>
                </a:solidFill>
                <a:latin typeface="Courier New"/>
                <a:ea typeface="+mn-ea"/>
                <a:cs typeface="Courier New"/>
              </a:rPr>
              <a:t> 2, </a:t>
            </a:r>
            <a:r>
              <a:rPr lang="en-US" b="1" dirty="0" err="1" smtClean="0">
                <a:solidFill>
                  <a:srgbClr val="CEB966"/>
                </a:solidFill>
                <a:latin typeface="Courier New"/>
                <a:ea typeface="+mn-ea"/>
                <a:cs typeface="Courier New"/>
              </a:rPr>
              <a:t>Cons(Atom(“Bill</a:t>
            </a:r>
            <a:r>
              <a:rPr lang="en-US" b="1" dirty="0" smtClean="0">
                <a:solidFill>
                  <a:srgbClr val="CEB966"/>
                </a:solidFill>
                <a:latin typeface="Courier New"/>
                <a:ea typeface="+mn-ea"/>
                <a:cs typeface="Courier New"/>
              </a:rPr>
              <a:t>”</a:t>
            </a:r>
            <a:r>
              <a:rPr lang="en-US" b="1" dirty="0">
                <a:solidFill>
                  <a:srgbClr val="CEB966"/>
                </a:solidFill>
                <a:latin typeface="Courier New"/>
                <a:ea typeface="+mn-ea"/>
                <a:cs typeface="Courier New"/>
              </a:rPr>
              <a:t>),</a:t>
            </a:r>
            <a:r>
              <a:rPr lang="en-US" b="1" dirty="0" smtClean="0">
                <a:solidFill>
                  <a:srgbClr val="CEB966"/>
                </a:solidFill>
                <a:latin typeface="Courier New"/>
                <a:ea typeface="+mn-ea"/>
                <a:cs typeface="Courier New"/>
              </a:rPr>
              <a:t> Nil</a:t>
            </a:r>
            <a:r>
              <a:rPr lang="en-US" b="1" dirty="0">
                <a:solidFill>
                  <a:srgbClr val="CEB966"/>
                </a:solidFill>
                <a:latin typeface="Courier New"/>
                <a:ea typeface="+mn-ea"/>
                <a:cs typeface="Courier New"/>
              </a:rPr>
              <a:t>))</a:t>
            </a:r>
            <a:r>
              <a:rPr lang="en-US" dirty="0">
                <a:solidFill>
                  <a:srgbClr val="FFFFFF"/>
                </a:solidFill>
                <a:ea typeface="+mn-ea"/>
              </a:rPr>
              <a:t>, ..</a:t>
            </a:r>
            <a:r>
              <a:rPr lang="en-US" dirty="0" smtClean="0">
                <a:solidFill>
                  <a:srgbClr val="FFFFFF"/>
                </a:solidFill>
                <a:ea typeface="+mn-ea"/>
              </a:rPr>
              <a:t>.</a:t>
            </a:r>
          </a:p>
          <a:p>
            <a:pPr marL="548640" indent="-411480" eaLnBrk="1" fontAlgn="auto" hangingPunct="1">
              <a:defRPr/>
            </a:pPr>
            <a:r>
              <a:rPr lang="en-US" dirty="0" smtClean="0"/>
              <a:t>General form</a:t>
            </a:r>
          </a:p>
          <a:p>
            <a:pPr marL="868680" lvl="1" indent="-283464" eaLnBrk="1" fontAlgn="auto" hangingPunct="1">
              <a:spcAft>
                <a:spcPts val="0"/>
              </a:spcAft>
              <a:buFontTx/>
              <a:buNone/>
              <a:defRPr/>
            </a:pPr>
            <a:r>
              <a:rPr lang="en-US" dirty="0" smtClean="0"/>
              <a:t> </a:t>
            </a:r>
          </a:p>
          <a:p>
            <a:pPr marL="868680" lvl="1" indent="-283464" eaLnBrk="1" fontAlgn="auto" hangingPunct="1">
              <a:spcAft>
                <a:spcPts val="600"/>
              </a:spcAft>
              <a:buFontTx/>
              <a:buNone/>
              <a:defRPr/>
            </a:pPr>
            <a:endParaRPr lang="en-US" dirty="0" smtClean="0"/>
          </a:p>
          <a:p>
            <a:pPr marL="868680" lvl="1" indent="-283464" eaLnBrk="1" fontAlgn="auto" hangingPunct="1">
              <a:spcAft>
                <a:spcPts val="0"/>
              </a:spcAft>
              <a:buFontTx/>
              <a:buNone/>
              <a:defRPr/>
            </a:pPr>
            <a:r>
              <a:rPr lang="en-US" dirty="0" smtClean="0">
                <a:solidFill>
                  <a:schemeClr val="accent1"/>
                </a:solidFill>
              </a:rPr>
              <a:t>Type name and constructors must be Capitalized.</a:t>
            </a:r>
          </a:p>
        </p:txBody>
      </p:sp>
      <p:sp>
        <p:nvSpPr>
          <p:cNvPr id="4" name="TextBox 3"/>
          <p:cNvSpPr txBox="1">
            <a:spLocks noChangeArrowheads="1"/>
          </p:cNvSpPr>
          <p:nvPr/>
        </p:nvSpPr>
        <p:spPr bwMode="auto">
          <a:xfrm>
            <a:off x="1092200" y="1778000"/>
            <a:ext cx="7099300" cy="369332"/>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411480" indent="-283464" fontAlgn="auto">
              <a:spcAft>
                <a:spcPts val="600"/>
              </a:spcAft>
              <a:defRPr/>
            </a:pPr>
            <a:r>
              <a:rPr lang="en-US" b="1" dirty="0" smtClean="0">
                <a:solidFill>
                  <a:srgbClr val="000000"/>
                </a:solidFill>
                <a:latin typeface="Courier New"/>
                <a:cs typeface="Courier New"/>
              </a:rPr>
              <a:t>data Color = Red | Yellow | Blue</a:t>
            </a:r>
            <a:endParaRPr lang="en-US" b="1" dirty="0">
              <a:solidFill>
                <a:srgbClr val="000000"/>
              </a:solidFill>
              <a:latin typeface="Courier New"/>
              <a:cs typeface="Courier New"/>
            </a:endParaRPr>
          </a:p>
        </p:txBody>
      </p:sp>
      <p:sp>
        <p:nvSpPr>
          <p:cNvPr id="5" name="TextBox 4"/>
          <p:cNvSpPr txBox="1">
            <a:spLocks noChangeArrowheads="1"/>
          </p:cNvSpPr>
          <p:nvPr/>
        </p:nvSpPr>
        <p:spPr bwMode="auto">
          <a:xfrm>
            <a:off x="1092200" y="2540000"/>
            <a:ext cx="7099300" cy="369332"/>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411480" indent="-283464" fontAlgn="auto">
              <a:spcAft>
                <a:spcPts val="600"/>
              </a:spcAft>
              <a:defRPr/>
            </a:pPr>
            <a:r>
              <a:rPr lang="en-US" b="1" dirty="0" smtClean="0">
                <a:solidFill>
                  <a:srgbClr val="000000"/>
                </a:solidFill>
                <a:latin typeface="Courier New"/>
                <a:cs typeface="Courier New"/>
              </a:rPr>
              <a:t>data Atom = Atom String | Number </a:t>
            </a:r>
            <a:r>
              <a:rPr lang="en-US" b="1" dirty="0" err="1" smtClean="0">
                <a:solidFill>
                  <a:srgbClr val="000000"/>
                </a:solidFill>
                <a:latin typeface="Courier New"/>
                <a:cs typeface="Courier New"/>
              </a:rPr>
              <a:t>Int</a:t>
            </a:r>
            <a:endParaRPr lang="en-US" b="1" dirty="0">
              <a:solidFill>
                <a:srgbClr val="000000"/>
              </a:solidFill>
              <a:latin typeface="Courier New"/>
              <a:cs typeface="Courier New"/>
            </a:endParaRPr>
          </a:p>
        </p:txBody>
      </p:sp>
      <p:sp>
        <p:nvSpPr>
          <p:cNvPr id="6" name="TextBox 5"/>
          <p:cNvSpPr txBox="1">
            <a:spLocks noChangeArrowheads="1"/>
          </p:cNvSpPr>
          <p:nvPr/>
        </p:nvSpPr>
        <p:spPr bwMode="auto">
          <a:xfrm>
            <a:off x="1092200" y="3340100"/>
            <a:ext cx="7099300" cy="369332"/>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411480" indent="-283464" fontAlgn="auto">
              <a:spcAft>
                <a:spcPts val="600"/>
              </a:spcAft>
              <a:defRPr/>
            </a:pPr>
            <a:r>
              <a:rPr lang="en-US" b="1" dirty="0" smtClean="0">
                <a:solidFill>
                  <a:srgbClr val="000000"/>
                </a:solidFill>
                <a:latin typeface="Courier New"/>
                <a:cs typeface="Courier New"/>
              </a:rPr>
              <a:t>data List    = Nil  |   Cons (Atom, List)</a:t>
            </a:r>
          </a:p>
        </p:txBody>
      </p:sp>
      <p:sp>
        <p:nvSpPr>
          <p:cNvPr id="7" name="Rectangle 6"/>
          <p:cNvSpPr>
            <a:spLocks noChangeArrowheads="1"/>
          </p:cNvSpPr>
          <p:nvPr/>
        </p:nvSpPr>
        <p:spPr bwMode="auto">
          <a:xfrm>
            <a:off x="1092200" y="5143500"/>
            <a:ext cx="7467600" cy="646331"/>
          </a:xfrm>
          <a:prstGeom prst="rect">
            <a:avLst/>
          </a:prstGeom>
          <a:solidFill>
            <a:srgbClr val="5F84D2"/>
          </a:solidFill>
          <a:ln w="9525">
            <a:noFill/>
            <a:miter lim="800000"/>
            <a:headEnd/>
            <a:tailEnd/>
          </a:ln>
          <a:effectLst/>
        </p:spPr>
        <p:txBody>
          <a:bodyPr wrap="square">
            <a:prstTxWarp prst="textNoShape">
              <a:avLst/>
            </a:prstTxWarp>
            <a:spAutoFit/>
          </a:bodyPr>
          <a:lstStyle/>
          <a:p>
            <a:pPr marL="411480" indent="-283464" fontAlgn="auto">
              <a:spcAft>
                <a:spcPts val="0"/>
              </a:spcAft>
              <a:defRPr/>
            </a:pPr>
            <a:r>
              <a:rPr lang="en-US" dirty="0" smtClean="0">
                <a:latin typeface="Chalkboard"/>
                <a:cs typeface="Chalkboard"/>
              </a:rPr>
              <a:t>data &lt;name&gt; = &lt;clause&gt; | … | &lt;clause&gt;</a:t>
            </a:r>
          </a:p>
          <a:p>
            <a:pPr marL="411480" indent="-283464" fontAlgn="auto">
              <a:spcAft>
                <a:spcPts val="0"/>
              </a:spcAft>
              <a:defRPr/>
            </a:pPr>
            <a:r>
              <a:rPr lang="en-US" dirty="0" smtClean="0">
                <a:latin typeface="Chalkboard"/>
                <a:cs typeface="Chalkboard"/>
              </a:rPr>
              <a:t>&lt;clause&gt; ::= &lt;constructor&gt; | &lt;</a:t>
            </a:r>
            <a:r>
              <a:rPr lang="en-US" dirty="0" err="1" smtClean="0">
                <a:latin typeface="Chalkboard"/>
                <a:cs typeface="Chalkboard"/>
              </a:rPr>
              <a:t>contructor</a:t>
            </a:r>
            <a:r>
              <a:rPr lang="en-US" dirty="0" smtClean="0">
                <a:latin typeface="Chalkboard"/>
                <a:cs typeface="Chalkboard"/>
              </a:rPr>
              <a:t>&gt; &lt;type&gt;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eaLnBrk="1" fontAlgn="auto" hangingPunct="1">
              <a:spcAft>
                <a:spcPts val="0"/>
              </a:spcAft>
              <a:defRPr/>
            </a:pPr>
            <a:r>
              <a:rPr lang="en-US" dirty="0" err="1" smtClean="0">
                <a:ea typeface="+mj-ea"/>
                <a:cs typeface="+mj-cs"/>
              </a:rPr>
              <a:t>Datatypes</a:t>
            </a:r>
            <a:r>
              <a:rPr lang="en-US" dirty="0" smtClean="0">
                <a:ea typeface="+mj-ea"/>
                <a:cs typeface="+mj-cs"/>
              </a:rPr>
              <a:t> </a:t>
            </a:r>
            <a:r>
              <a:rPr lang="en-US" dirty="0">
                <a:ea typeface="+mj-ea"/>
                <a:cs typeface="+mj-cs"/>
              </a:rPr>
              <a:t>and</a:t>
            </a:r>
            <a:r>
              <a:rPr lang="en-US" dirty="0" smtClean="0">
                <a:ea typeface="+mj-ea"/>
                <a:cs typeface="+mj-cs"/>
              </a:rPr>
              <a:t> Pattern Matching</a:t>
            </a:r>
            <a:endParaRPr lang="en-US" dirty="0">
              <a:ea typeface="+mj-ea"/>
              <a:cs typeface="+mj-cs"/>
            </a:endParaRPr>
          </a:p>
        </p:txBody>
      </p:sp>
      <p:sp>
        <p:nvSpPr>
          <p:cNvPr id="58371" name="Rectangle 3"/>
          <p:cNvSpPr>
            <a:spLocks noGrp="1" noChangeArrowheads="1"/>
          </p:cNvSpPr>
          <p:nvPr>
            <p:ph type="body" idx="1"/>
          </p:nvPr>
        </p:nvSpPr>
        <p:spPr/>
        <p:txBody>
          <a:bodyPr/>
          <a:lstStyle/>
          <a:p>
            <a:pPr eaLnBrk="1" hangingPunct="1">
              <a:spcAft>
                <a:spcPct val="0"/>
              </a:spcAft>
              <a:buFont typeface="Wingdings 2" charset="2"/>
              <a:buChar char=""/>
            </a:pPr>
            <a:r>
              <a:rPr lang="en-US" dirty="0"/>
              <a:t>Recursively defined data structure</a:t>
            </a:r>
            <a:endParaRPr lang="en-US" dirty="0" smtClean="0"/>
          </a:p>
          <a:p>
            <a:pPr lvl="1" eaLnBrk="1" hangingPunct="1">
              <a:buFontTx/>
              <a:buNone/>
            </a:pPr>
            <a:r>
              <a:rPr lang="en-US" dirty="0" smtClean="0">
                <a:solidFill>
                  <a:srgbClr val="CEB966"/>
                </a:solidFill>
              </a:rPr>
              <a:t> </a:t>
            </a:r>
          </a:p>
          <a:p>
            <a:pPr lvl="1" eaLnBrk="1" hangingPunct="1">
              <a:buFontTx/>
              <a:buNone/>
            </a:pPr>
            <a:endParaRPr lang="en-US" dirty="0" smtClean="0"/>
          </a:p>
          <a:p>
            <a:pPr lvl="1" eaLnBrk="1" hangingPunct="1">
              <a:buFontTx/>
              <a:buNone/>
            </a:pPr>
            <a:r>
              <a:rPr lang="en-US" sz="2000" dirty="0" smtClean="0"/>
              <a:t> </a:t>
            </a:r>
          </a:p>
          <a:p>
            <a:pPr lvl="1" eaLnBrk="1" hangingPunct="1">
              <a:buFontTx/>
              <a:buNone/>
            </a:pPr>
            <a:r>
              <a:rPr lang="en-US" sz="2000" dirty="0"/>
              <a:t>       </a:t>
            </a:r>
            <a:r>
              <a:rPr lang="en-US" sz="2000" dirty="0" smtClean="0"/>
              <a:t> </a:t>
            </a:r>
            <a:r>
              <a:rPr lang="en-US" dirty="0" smtClean="0"/>
              <a:t>         </a:t>
            </a:r>
            <a:endParaRPr lang="en-US" dirty="0"/>
          </a:p>
          <a:p>
            <a:pPr lvl="1" eaLnBrk="1" hangingPunct="1">
              <a:buFontTx/>
              <a:buNone/>
            </a:pPr>
            <a:endParaRPr lang="en-US" dirty="0"/>
          </a:p>
          <a:p>
            <a:pPr eaLnBrk="1" hangingPunct="1">
              <a:spcAft>
                <a:spcPct val="0"/>
              </a:spcAft>
              <a:buFont typeface="Wingdings 2" charset="2"/>
              <a:buChar char=""/>
            </a:pPr>
            <a:r>
              <a:rPr lang="en-US" dirty="0"/>
              <a:t>Recursive </a:t>
            </a:r>
            <a:r>
              <a:rPr lang="en-US" dirty="0" smtClean="0"/>
              <a:t>function</a:t>
            </a:r>
          </a:p>
        </p:txBody>
      </p:sp>
      <p:grpSp>
        <p:nvGrpSpPr>
          <p:cNvPr id="58372" name="Group 4"/>
          <p:cNvGrpSpPr>
            <a:grpSpLocks/>
          </p:cNvGrpSpPr>
          <p:nvPr/>
        </p:nvGrpSpPr>
        <p:grpSpPr bwMode="auto">
          <a:xfrm>
            <a:off x="5422900" y="2781300"/>
            <a:ext cx="3443288" cy="1995488"/>
            <a:chOff x="3312" y="1872"/>
            <a:chExt cx="2169" cy="1257"/>
          </a:xfrm>
        </p:grpSpPr>
        <p:sp>
          <p:nvSpPr>
            <p:cNvPr id="58384" name="Line 16"/>
            <p:cNvSpPr>
              <a:spLocks noChangeShapeType="1"/>
            </p:cNvSpPr>
            <p:nvPr/>
          </p:nvSpPr>
          <p:spPr bwMode="auto">
            <a:xfrm>
              <a:off x="3904" y="2592"/>
              <a:ext cx="140" cy="208"/>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58373" name="Oval 5"/>
            <p:cNvSpPr>
              <a:spLocks noChangeArrowheads="1"/>
            </p:cNvSpPr>
            <p:nvPr/>
          </p:nvSpPr>
          <p:spPr bwMode="auto">
            <a:xfrm>
              <a:off x="4224" y="1872"/>
              <a:ext cx="345" cy="34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r>
                <a:rPr lang="en-US" sz="2000" dirty="0">
                  <a:latin typeface="Book Antiqua" charset="0"/>
                </a:rPr>
                <a:t>4</a:t>
              </a:r>
            </a:p>
          </p:txBody>
        </p:sp>
        <p:sp>
          <p:nvSpPr>
            <p:cNvPr id="58374" name="Oval 6"/>
            <p:cNvSpPr>
              <a:spLocks noChangeArrowheads="1"/>
            </p:cNvSpPr>
            <p:nvPr/>
          </p:nvSpPr>
          <p:spPr bwMode="auto">
            <a:xfrm>
              <a:off x="4848" y="2304"/>
              <a:ext cx="345" cy="34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r>
                <a:rPr lang="en-US" sz="2000">
                  <a:latin typeface="Book Antiqua" charset="0"/>
                </a:rPr>
                <a:t>5</a:t>
              </a:r>
            </a:p>
          </p:txBody>
        </p:sp>
        <p:sp>
          <p:nvSpPr>
            <p:cNvPr id="58375" name="Oval 7"/>
            <p:cNvSpPr>
              <a:spLocks noChangeArrowheads="1"/>
            </p:cNvSpPr>
            <p:nvPr/>
          </p:nvSpPr>
          <p:spPr bwMode="auto">
            <a:xfrm>
              <a:off x="5136" y="2784"/>
              <a:ext cx="345" cy="34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r>
                <a:rPr lang="en-US" sz="2000">
                  <a:latin typeface="Book Antiqua" charset="0"/>
                </a:rPr>
                <a:t>7</a:t>
              </a:r>
            </a:p>
          </p:txBody>
        </p:sp>
        <p:sp>
          <p:nvSpPr>
            <p:cNvPr id="58376" name="Oval 8"/>
            <p:cNvSpPr>
              <a:spLocks noChangeArrowheads="1"/>
            </p:cNvSpPr>
            <p:nvPr/>
          </p:nvSpPr>
          <p:spPr bwMode="auto">
            <a:xfrm>
              <a:off x="4528" y="2784"/>
              <a:ext cx="345" cy="34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r>
                <a:rPr lang="en-US" sz="2000">
                  <a:latin typeface="Book Antiqua" charset="0"/>
                </a:rPr>
                <a:t>6</a:t>
              </a:r>
            </a:p>
          </p:txBody>
        </p:sp>
        <p:sp>
          <p:nvSpPr>
            <p:cNvPr id="58377" name="Oval 9"/>
            <p:cNvSpPr>
              <a:spLocks noChangeArrowheads="1"/>
            </p:cNvSpPr>
            <p:nvPr/>
          </p:nvSpPr>
          <p:spPr bwMode="auto">
            <a:xfrm>
              <a:off x="3600" y="2304"/>
              <a:ext cx="345" cy="34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r>
                <a:rPr lang="en-US" sz="2000">
                  <a:latin typeface="Book Antiqua" charset="0"/>
                </a:rPr>
                <a:t>3</a:t>
              </a:r>
            </a:p>
          </p:txBody>
        </p:sp>
        <p:sp>
          <p:nvSpPr>
            <p:cNvPr id="58378" name="Oval 10"/>
            <p:cNvSpPr>
              <a:spLocks noChangeArrowheads="1"/>
            </p:cNvSpPr>
            <p:nvPr/>
          </p:nvSpPr>
          <p:spPr bwMode="auto">
            <a:xfrm>
              <a:off x="3920" y="2784"/>
              <a:ext cx="345" cy="34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r>
                <a:rPr lang="en-US" sz="2000">
                  <a:latin typeface="Book Antiqua" charset="0"/>
                </a:rPr>
                <a:t>2</a:t>
              </a:r>
            </a:p>
          </p:txBody>
        </p:sp>
        <p:sp>
          <p:nvSpPr>
            <p:cNvPr id="58379" name="Oval 11"/>
            <p:cNvSpPr>
              <a:spLocks noChangeArrowheads="1"/>
            </p:cNvSpPr>
            <p:nvPr/>
          </p:nvSpPr>
          <p:spPr bwMode="auto">
            <a:xfrm>
              <a:off x="3312" y="2784"/>
              <a:ext cx="345" cy="34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r>
                <a:rPr lang="en-US" sz="2000">
                  <a:latin typeface="Book Antiqua" charset="0"/>
                </a:rPr>
                <a:t>1</a:t>
              </a:r>
            </a:p>
          </p:txBody>
        </p:sp>
        <p:sp>
          <p:nvSpPr>
            <p:cNvPr id="58380" name="Line 12"/>
            <p:cNvSpPr>
              <a:spLocks noChangeShapeType="1"/>
            </p:cNvSpPr>
            <p:nvPr/>
          </p:nvSpPr>
          <p:spPr bwMode="auto">
            <a:xfrm flipH="1">
              <a:off x="3888" y="2064"/>
              <a:ext cx="336" cy="288"/>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58381" name="Line 13"/>
            <p:cNvSpPr>
              <a:spLocks noChangeShapeType="1"/>
            </p:cNvSpPr>
            <p:nvPr/>
          </p:nvSpPr>
          <p:spPr bwMode="auto">
            <a:xfrm>
              <a:off x="4560" y="2064"/>
              <a:ext cx="336" cy="288"/>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58382" name="Line 14"/>
            <p:cNvSpPr>
              <a:spLocks noChangeShapeType="1"/>
            </p:cNvSpPr>
            <p:nvPr/>
          </p:nvSpPr>
          <p:spPr bwMode="auto">
            <a:xfrm flipH="1">
              <a:off x="3504" y="2600"/>
              <a:ext cx="148" cy="184"/>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58383" name="Line 15"/>
            <p:cNvSpPr>
              <a:spLocks noChangeShapeType="1"/>
            </p:cNvSpPr>
            <p:nvPr/>
          </p:nvSpPr>
          <p:spPr bwMode="auto">
            <a:xfrm flipH="1">
              <a:off x="4760" y="2617"/>
              <a:ext cx="148" cy="184"/>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58385" name="Line 17"/>
            <p:cNvSpPr>
              <a:spLocks noChangeShapeType="1"/>
            </p:cNvSpPr>
            <p:nvPr/>
          </p:nvSpPr>
          <p:spPr bwMode="auto">
            <a:xfrm>
              <a:off x="5136" y="2592"/>
              <a:ext cx="148" cy="184"/>
            </a:xfrm>
            <a:prstGeom prst="line">
              <a:avLst/>
            </a:prstGeom>
            <a:noFill/>
            <a:ln w="19050">
              <a:solidFill>
                <a:schemeClr val="tx1"/>
              </a:solidFill>
              <a:round/>
              <a:headEnd/>
              <a:tailEnd/>
            </a:ln>
          </p:spPr>
          <p:txBody>
            <a:bodyPr wrap="none" anchor="ctr">
              <a:prstTxWarp prst="textNoShape">
                <a:avLst/>
              </a:prstTxWarp>
            </a:bodyPr>
            <a:lstStyle/>
            <a:p>
              <a:endParaRPr lang="en-US"/>
            </a:p>
          </p:txBody>
        </p:sp>
      </p:grpSp>
      <p:sp>
        <p:nvSpPr>
          <p:cNvPr id="18" name="TextBox 17"/>
          <p:cNvSpPr txBox="1">
            <a:spLocks noChangeArrowheads="1"/>
          </p:cNvSpPr>
          <p:nvPr/>
        </p:nvSpPr>
        <p:spPr bwMode="auto">
          <a:xfrm>
            <a:off x="1079500" y="2159000"/>
            <a:ext cx="6413500" cy="369332"/>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r>
              <a:rPr lang="en-US" b="1" dirty="0" smtClean="0">
                <a:solidFill>
                  <a:schemeClr val="bg1"/>
                </a:solidFill>
                <a:latin typeface="Courier New"/>
                <a:cs typeface="Courier New"/>
              </a:rPr>
              <a:t>data Tree = Leaf </a:t>
            </a:r>
            <a:r>
              <a:rPr lang="en-US" b="1" dirty="0" err="1" smtClean="0">
                <a:solidFill>
                  <a:schemeClr val="bg1"/>
                </a:solidFill>
                <a:latin typeface="Courier New"/>
                <a:cs typeface="Courier New"/>
              </a:rPr>
              <a:t>Int</a:t>
            </a:r>
            <a:r>
              <a:rPr lang="en-US" b="1" dirty="0" smtClean="0">
                <a:solidFill>
                  <a:schemeClr val="bg1"/>
                </a:solidFill>
                <a:latin typeface="Courier New"/>
                <a:cs typeface="Courier New"/>
              </a:rPr>
              <a:t> | Node (</a:t>
            </a:r>
            <a:r>
              <a:rPr lang="en-US" b="1" dirty="0" err="1" smtClean="0">
                <a:solidFill>
                  <a:schemeClr val="bg1"/>
                </a:solidFill>
                <a:latin typeface="Courier New"/>
                <a:cs typeface="Courier New"/>
              </a:rPr>
              <a:t>Int</a:t>
            </a:r>
            <a:r>
              <a:rPr lang="en-US" b="1" dirty="0" smtClean="0">
                <a:solidFill>
                  <a:schemeClr val="bg1"/>
                </a:solidFill>
                <a:latin typeface="Courier New"/>
                <a:cs typeface="Courier New"/>
              </a:rPr>
              <a:t>, Tree, Tree)</a:t>
            </a:r>
          </a:p>
        </p:txBody>
      </p:sp>
      <p:sp>
        <p:nvSpPr>
          <p:cNvPr id="19" name="TextBox 18"/>
          <p:cNvSpPr txBox="1">
            <a:spLocks noChangeArrowheads="1"/>
          </p:cNvSpPr>
          <p:nvPr/>
        </p:nvSpPr>
        <p:spPr bwMode="auto">
          <a:xfrm>
            <a:off x="1079500" y="2768600"/>
            <a:ext cx="4686300" cy="646331"/>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r>
              <a:rPr lang="en-US" b="1" dirty="0" smtClean="0">
                <a:solidFill>
                  <a:srgbClr val="000000"/>
                </a:solidFill>
                <a:latin typeface="Courier New"/>
                <a:cs typeface="Courier New"/>
              </a:rPr>
              <a:t>Node(4, Node(3, Leaf 1, Leaf 2),</a:t>
            </a:r>
          </a:p>
          <a:p>
            <a:r>
              <a:rPr lang="en-US" b="1" dirty="0" smtClean="0">
                <a:solidFill>
                  <a:srgbClr val="000000"/>
                </a:solidFill>
                <a:latin typeface="Courier New"/>
                <a:cs typeface="Courier New"/>
              </a:rPr>
              <a:t>        Node(5, Leaf 6, Leaf 7))         </a:t>
            </a:r>
            <a:endParaRPr lang="en-US" b="1" dirty="0">
              <a:solidFill>
                <a:srgbClr val="000000"/>
              </a:solidFill>
              <a:latin typeface="Courier New"/>
              <a:cs typeface="Courier New"/>
            </a:endParaRPr>
          </a:p>
        </p:txBody>
      </p:sp>
      <p:sp>
        <p:nvSpPr>
          <p:cNvPr id="20" name="TextBox 19"/>
          <p:cNvSpPr txBox="1">
            <a:spLocks noChangeArrowheads="1"/>
          </p:cNvSpPr>
          <p:nvPr/>
        </p:nvSpPr>
        <p:spPr bwMode="auto">
          <a:xfrm>
            <a:off x="1092200" y="5118100"/>
            <a:ext cx="7175500" cy="646331"/>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r>
              <a:rPr lang="en-US" b="1" dirty="0" smtClean="0">
                <a:solidFill>
                  <a:srgbClr val="000000"/>
                </a:solidFill>
                <a:latin typeface="Courier New"/>
                <a:cs typeface="Courier New"/>
              </a:rPr>
              <a:t>sum (Leaf </a:t>
            </a:r>
            <a:r>
              <a:rPr lang="en-US" b="1" dirty="0" err="1" smtClean="0">
                <a:solidFill>
                  <a:srgbClr val="000000"/>
                </a:solidFill>
                <a:latin typeface="Courier New"/>
                <a:cs typeface="Courier New"/>
              </a:rPr>
              <a:t>n</a:t>
            </a:r>
            <a:r>
              <a:rPr lang="en-US" b="1" dirty="0" smtClean="0">
                <a:solidFill>
                  <a:srgbClr val="000000"/>
                </a:solidFill>
                <a:latin typeface="Courier New"/>
                <a:cs typeface="Courier New"/>
              </a:rPr>
              <a:t>) = </a:t>
            </a:r>
            <a:r>
              <a:rPr lang="en-US" b="1" dirty="0" err="1" smtClean="0">
                <a:solidFill>
                  <a:srgbClr val="000000"/>
                </a:solidFill>
                <a:latin typeface="Courier New"/>
                <a:cs typeface="Courier New"/>
              </a:rPr>
              <a:t>n</a:t>
            </a:r>
            <a:endParaRPr lang="en-US" b="1" dirty="0" smtClean="0">
              <a:solidFill>
                <a:srgbClr val="000000"/>
              </a:solidFill>
              <a:latin typeface="Courier New"/>
              <a:cs typeface="Courier New"/>
            </a:endParaRPr>
          </a:p>
          <a:p>
            <a:r>
              <a:rPr lang="en-US" b="1" dirty="0" smtClean="0">
                <a:solidFill>
                  <a:srgbClr val="000000"/>
                </a:solidFill>
                <a:latin typeface="Courier New"/>
                <a:cs typeface="Courier New"/>
              </a:rPr>
              <a:t>sum (Node(n,t1,t2)) = </a:t>
            </a:r>
            <a:r>
              <a:rPr lang="en-US" b="1" dirty="0" err="1" smtClean="0">
                <a:solidFill>
                  <a:srgbClr val="000000"/>
                </a:solidFill>
                <a:latin typeface="Courier New"/>
                <a:cs typeface="Courier New"/>
              </a:rPr>
              <a:t>n</a:t>
            </a:r>
            <a:r>
              <a:rPr lang="en-US" b="1" dirty="0" smtClean="0">
                <a:solidFill>
                  <a:srgbClr val="000000"/>
                </a:solidFill>
                <a:latin typeface="Courier New"/>
                <a:cs typeface="Courier New"/>
              </a:rPr>
              <a:t> + sum(t1) + sum(t2)</a:t>
            </a:r>
            <a:endParaRPr lang="en-US" b="1" dirty="0">
              <a:solidFill>
                <a:srgbClr val="000000"/>
              </a:solidFill>
              <a:latin typeface="Courier New"/>
              <a:cs typeface="Courier New"/>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Example: Evaluating Expressions</a:t>
            </a:r>
          </a:p>
        </p:txBody>
      </p:sp>
      <p:sp>
        <p:nvSpPr>
          <p:cNvPr id="35843" name="Rectangle 3"/>
          <p:cNvSpPr>
            <a:spLocks noGrp="1" noChangeArrowheads="1"/>
          </p:cNvSpPr>
          <p:nvPr>
            <p:ph type="body" idx="1"/>
          </p:nvPr>
        </p:nvSpPr>
        <p:spPr>
          <a:xfrm>
            <a:off x="457200" y="1308100"/>
            <a:ext cx="8686800" cy="4457700"/>
          </a:xfrm>
        </p:spPr>
        <p:txBody>
          <a:bodyPr>
            <a:normAutofit/>
          </a:bodyPr>
          <a:lstStyle/>
          <a:p>
            <a:pPr marL="548640" indent="-411480" eaLnBrk="1" fontAlgn="auto" hangingPunct="1">
              <a:defRPr/>
            </a:pPr>
            <a:r>
              <a:rPr lang="en-US" dirty="0">
                <a:ea typeface="+mn-ea"/>
              </a:rPr>
              <a:t>Define </a:t>
            </a:r>
            <a:r>
              <a:rPr lang="en-US" dirty="0" err="1">
                <a:ea typeface="+mn-ea"/>
              </a:rPr>
              <a:t>datatype</a:t>
            </a:r>
            <a:r>
              <a:rPr lang="en-US" dirty="0">
                <a:ea typeface="+mn-ea"/>
              </a:rPr>
              <a:t> of expressions</a:t>
            </a:r>
            <a:endParaRPr lang="en-US" dirty="0" smtClean="0">
              <a:ea typeface="+mn-ea"/>
            </a:endParaRPr>
          </a:p>
          <a:p>
            <a:pPr marL="868680" lvl="1" indent="-283464" eaLnBrk="1" fontAlgn="auto" hangingPunct="1">
              <a:spcAft>
                <a:spcPts val="1200"/>
              </a:spcAft>
              <a:buFontTx/>
              <a:buNone/>
              <a:defRPr/>
            </a:pPr>
            <a:endParaRPr lang="en-US" dirty="0" smtClean="0">
              <a:ea typeface="+mn-ea"/>
            </a:endParaRPr>
          </a:p>
          <a:p>
            <a:pPr marL="868680" lvl="1" indent="-283464" eaLnBrk="1" fontAlgn="auto" hangingPunct="1">
              <a:spcAft>
                <a:spcPts val="0"/>
              </a:spcAft>
              <a:buFontTx/>
              <a:buNone/>
              <a:defRPr/>
            </a:pPr>
            <a:r>
              <a:rPr lang="en-US" dirty="0" smtClean="0">
                <a:ea typeface="+mn-ea"/>
              </a:rPr>
              <a:t>Write </a:t>
            </a:r>
            <a:r>
              <a:rPr lang="en-US" sz="2000" b="1" dirty="0">
                <a:solidFill>
                  <a:schemeClr val="accent1"/>
                </a:solidFill>
                <a:latin typeface="Courier New"/>
                <a:ea typeface="+mn-ea"/>
                <a:cs typeface="Courier New"/>
              </a:rPr>
              <a:t>(x+3)</a:t>
            </a:r>
            <a:r>
              <a:rPr lang="en-US" sz="2000" b="1" dirty="0" smtClean="0">
                <a:solidFill>
                  <a:schemeClr val="accent1"/>
                </a:solidFill>
                <a:latin typeface="Courier New"/>
                <a:ea typeface="+mn-ea"/>
                <a:cs typeface="Courier New"/>
              </a:rPr>
              <a:t>+</a:t>
            </a:r>
            <a:r>
              <a:rPr lang="en-US" sz="2000" b="1" dirty="0" smtClean="0">
                <a:solidFill>
                  <a:schemeClr val="accent1"/>
                </a:solidFill>
                <a:ea typeface="+mn-ea"/>
              </a:rPr>
              <a:t> </a:t>
            </a:r>
            <a:r>
              <a:rPr lang="en-US" sz="2000" b="1" dirty="0" err="1" smtClean="0">
                <a:solidFill>
                  <a:schemeClr val="accent1"/>
                </a:solidFill>
                <a:latin typeface="Courier New"/>
                <a:ea typeface="+mn-ea"/>
                <a:cs typeface="Courier New"/>
              </a:rPr>
              <a:t>y</a:t>
            </a:r>
            <a:r>
              <a:rPr lang="en-US" sz="2000" dirty="0" smtClean="0">
                <a:solidFill>
                  <a:schemeClr val="accent1"/>
                </a:solidFill>
                <a:ea typeface="+mn-ea"/>
              </a:rPr>
              <a:t> </a:t>
            </a:r>
            <a:r>
              <a:rPr lang="en-US" dirty="0" smtClean="0">
                <a:solidFill>
                  <a:srgbClr val="FFFFFF"/>
                </a:solidFill>
                <a:ea typeface="+mn-ea"/>
              </a:rPr>
              <a:t>as </a:t>
            </a:r>
            <a:r>
              <a:rPr lang="en-US" sz="2000" b="1" dirty="0" err="1" smtClean="0">
                <a:solidFill>
                  <a:srgbClr val="CEB966"/>
                </a:solidFill>
                <a:latin typeface="Courier New"/>
                <a:ea typeface="+mn-ea"/>
                <a:cs typeface="Courier New"/>
              </a:rPr>
              <a:t>Plus</a:t>
            </a:r>
            <a:r>
              <a:rPr lang="en-US" sz="2000" b="1" dirty="0" err="1">
                <a:solidFill>
                  <a:srgbClr val="CEB966"/>
                </a:solidFill>
                <a:latin typeface="Courier New"/>
                <a:ea typeface="+mn-ea"/>
                <a:cs typeface="Courier New"/>
              </a:rPr>
              <a:t>(Plus(</a:t>
            </a:r>
            <a:r>
              <a:rPr lang="en-US" sz="2000" b="1" dirty="0" err="1" smtClean="0">
                <a:solidFill>
                  <a:srgbClr val="CEB966"/>
                </a:solidFill>
                <a:latin typeface="Courier New"/>
                <a:ea typeface="+mn-ea"/>
                <a:cs typeface="Courier New"/>
              </a:rPr>
              <a:t>Var</a:t>
            </a:r>
            <a:r>
              <a:rPr lang="en-US" sz="2000" b="1" dirty="0" smtClean="0">
                <a:solidFill>
                  <a:srgbClr val="CEB966"/>
                </a:solidFill>
                <a:latin typeface="Courier New"/>
                <a:ea typeface="+mn-ea"/>
                <a:cs typeface="Courier New"/>
              </a:rPr>
              <a:t> 1, Const 3)</a:t>
            </a:r>
            <a:r>
              <a:rPr lang="en-US" sz="2000" b="1" dirty="0">
                <a:solidFill>
                  <a:srgbClr val="CEB966"/>
                </a:solidFill>
                <a:latin typeface="Courier New"/>
                <a:ea typeface="+mn-ea"/>
                <a:cs typeface="Courier New"/>
              </a:rPr>
              <a:t>, </a:t>
            </a:r>
            <a:r>
              <a:rPr lang="en-US" sz="2000" b="1" dirty="0" err="1" smtClean="0">
                <a:solidFill>
                  <a:srgbClr val="CEB966"/>
                </a:solidFill>
                <a:latin typeface="Courier New"/>
                <a:ea typeface="+mn-ea"/>
                <a:cs typeface="Courier New"/>
              </a:rPr>
              <a:t>Var</a:t>
            </a:r>
            <a:r>
              <a:rPr lang="en-US" sz="2000" b="1" dirty="0" smtClean="0">
                <a:solidFill>
                  <a:srgbClr val="CEB966"/>
                </a:solidFill>
                <a:latin typeface="Courier New"/>
                <a:ea typeface="+mn-ea"/>
                <a:cs typeface="Courier New"/>
              </a:rPr>
              <a:t> 2)</a:t>
            </a:r>
            <a:endParaRPr lang="en-US" b="1" dirty="0" smtClean="0">
              <a:solidFill>
                <a:srgbClr val="CEB966"/>
              </a:solidFill>
              <a:latin typeface="Courier New"/>
              <a:ea typeface="+mn-ea"/>
              <a:cs typeface="Courier New"/>
            </a:endParaRPr>
          </a:p>
          <a:p>
            <a:pPr marL="548640" indent="-411480" eaLnBrk="1" fontAlgn="auto" hangingPunct="1">
              <a:spcAft>
                <a:spcPts val="1800"/>
              </a:spcAft>
              <a:defRPr/>
            </a:pPr>
            <a:r>
              <a:rPr lang="en-US" dirty="0">
                <a:ea typeface="+mn-ea"/>
              </a:rPr>
              <a:t>Evaluation </a:t>
            </a:r>
            <a:r>
              <a:rPr lang="en-US" dirty="0" smtClean="0">
                <a:ea typeface="+mn-ea"/>
              </a:rPr>
              <a:t>function</a:t>
            </a:r>
          </a:p>
          <a:p>
            <a:pPr marL="548640" indent="-411480" eaLnBrk="1" fontAlgn="auto" hangingPunct="1">
              <a:buNone/>
              <a:defRPr/>
            </a:pPr>
            <a:endParaRPr lang="en-US" dirty="0" smtClean="0">
              <a:ea typeface="+mn-ea"/>
            </a:endParaRPr>
          </a:p>
          <a:p>
            <a:pPr marL="548640" indent="-411480" eaLnBrk="1" fontAlgn="auto" hangingPunct="1">
              <a:defRPr/>
            </a:pPr>
            <a:r>
              <a:rPr lang="en-US" dirty="0" smtClean="0">
                <a:ea typeface="+mn-ea"/>
              </a:rPr>
              <a:t>Examples</a:t>
            </a:r>
          </a:p>
          <a:p>
            <a:pPr marL="548640" indent="-411480" eaLnBrk="1" fontAlgn="auto" hangingPunct="1">
              <a:defRPr/>
            </a:pPr>
            <a:endParaRPr lang="en-US" dirty="0" smtClean="0">
              <a:ea typeface="+mn-ea"/>
            </a:endParaRPr>
          </a:p>
          <a:p>
            <a:pPr marL="548640" indent="-411480" eaLnBrk="1" fontAlgn="auto" hangingPunct="1">
              <a:defRPr/>
            </a:pPr>
            <a:endParaRPr lang="en-US" dirty="0" smtClean="0">
              <a:ea typeface="+mn-ea"/>
            </a:endParaRPr>
          </a:p>
          <a:p>
            <a:pPr marL="868680" lvl="1" indent="-283464" eaLnBrk="1" fontAlgn="auto" hangingPunct="1">
              <a:spcAft>
                <a:spcPts val="0"/>
              </a:spcAft>
              <a:buFontTx/>
              <a:buNone/>
              <a:defRPr/>
            </a:pPr>
            <a:endParaRPr lang="en-US" dirty="0" smtClean="0">
              <a:solidFill>
                <a:srgbClr val="CEB966"/>
              </a:solidFill>
              <a:ea typeface="+mn-ea"/>
            </a:endParaRPr>
          </a:p>
        </p:txBody>
      </p:sp>
      <p:sp>
        <p:nvSpPr>
          <p:cNvPr id="6" name="Rectangle 5"/>
          <p:cNvSpPr>
            <a:spLocks noChangeArrowheads="1"/>
          </p:cNvSpPr>
          <p:nvPr/>
        </p:nvSpPr>
        <p:spPr bwMode="auto">
          <a:xfrm>
            <a:off x="1111250" y="1936750"/>
            <a:ext cx="6800850" cy="369332"/>
          </a:xfrm>
          <a:prstGeom prst="rect">
            <a:avLst/>
          </a:prstGeom>
          <a:solidFill>
            <a:srgbClr val="FFFF00"/>
          </a:solidFill>
          <a:ln w="19050">
            <a:noFill/>
            <a:miter lim="800000"/>
            <a:headEnd/>
            <a:tailEnd/>
          </a:ln>
        </p:spPr>
        <p:txBody>
          <a:bodyPr wrap="square">
            <a:prstTxWarp prst="textNoShape">
              <a:avLst/>
            </a:prstTxWarp>
            <a:spAutoFit/>
          </a:bodyPr>
          <a:lstStyle/>
          <a:p>
            <a:r>
              <a:rPr lang="en-US" b="1" dirty="0" smtClean="0">
                <a:solidFill>
                  <a:srgbClr val="000000"/>
                </a:solidFill>
                <a:latin typeface="Courier New"/>
                <a:cs typeface="Courier New"/>
              </a:rPr>
              <a:t>data Exp = </a:t>
            </a:r>
            <a:r>
              <a:rPr lang="en-US" b="1" dirty="0" err="1" smtClean="0">
                <a:solidFill>
                  <a:srgbClr val="000000"/>
                </a:solidFill>
                <a:latin typeface="Courier New"/>
                <a:cs typeface="Courier New"/>
              </a:rPr>
              <a:t>Var</a:t>
            </a: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Int</a:t>
            </a:r>
            <a:r>
              <a:rPr lang="en-US" b="1" dirty="0" smtClean="0">
                <a:solidFill>
                  <a:srgbClr val="000000"/>
                </a:solidFill>
                <a:latin typeface="Courier New"/>
                <a:cs typeface="Courier New"/>
              </a:rPr>
              <a:t> | Const </a:t>
            </a:r>
            <a:r>
              <a:rPr lang="en-US" b="1" dirty="0" err="1" smtClean="0">
                <a:solidFill>
                  <a:srgbClr val="000000"/>
                </a:solidFill>
                <a:latin typeface="Courier New"/>
                <a:cs typeface="Courier New"/>
              </a:rPr>
              <a:t>Int</a:t>
            </a:r>
            <a:r>
              <a:rPr lang="en-US" b="1" dirty="0" smtClean="0">
                <a:solidFill>
                  <a:srgbClr val="000000"/>
                </a:solidFill>
                <a:latin typeface="Courier New"/>
                <a:cs typeface="Courier New"/>
              </a:rPr>
              <a:t> | Plus (Exp, Exp)</a:t>
            </a:r>
          </a:p>
        </p:txBody>
      </p:sp>
      <p:sp>
        <p:nvSpPr>
          <p:cNvPr id="7" name="Rectangle 6"/>
          <p:cNvSpPr>
            <a:spLocks noChangeArrowheads="1"/>
          </p:cNvSpPr>
          <p:nvPr/>
        </p:nvSpPr>
        <p:spPr bwMode="auto">
          <a:xfrm>
            <a:off x="1111250" y="3562350"/>
            <a:ext cx="6800850" cy="923330"/>
          </a:xfrm>
          <a:prstGeom prst="rect">
            <a:avLst/>
          </a:prstGeom>
          <a:solidFill>
            <a:srgbClr val="FFFF00"/>
          </a:solidFill>
          <a:ln w="19050">
            <a:noFill/>
            <a:miter lim="800000"/>
            <a:headEnd/>
            <a:tailEnd/>
          </a:ln>
        </p:spPr>
        <p:txBody>
          <a:bodyPr wrap="square">
            <a:prstTxWarp prst="textNoShape">
              <a:avLst/>
            </a:prstTxWarp>
            <a:spAutoFit/>
          </a:bodyPr>
          <a:lstStyle/>
          <a:p>
            <a:pPr marL="411480" indent="-283464" fontAlgn="auto">
              <a:spcAft>
                <a:spcPts val="0"/>
              </a:spcAft>
              <a:defRPr/>
            </a:pPr>
            <a:r>
              <a:rPr lang="en-US" b="1" dirty="0" err="1" smtClean="0">
                <a:solidFill>
                  <a:srgbClr val="000000"/>
                </a:solidFill>
                <a:latin typeface="Courier New"/>
                <a:cs typeface="Courier New"/>
              </a:rPr>
              <a:t>ev(Var</a:t>
            </a: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n</a:t>
            </a:r>
            <a:r>
              <a:rPr lang="en-US" b="1" dirty="0" smtClean="0">
                <a:solidFill>
                  <a:srgbClr val="000000"/>
                </a:solidFill>
                <a:latin typeface="Courier New"/>
                <a:cs typeface="Courier New"/>
              </a:rPr>
              <a:t>) = </a:t>
            </a:r>
            <a:r>
              <a:rPr lang="en-US" b="1" dirty="0" err="1" smtClean="0">
                <a:solidFill>
                  <a:srgbClr val="000000"/>
                </a:solidFill>
                <a:latin typeface="Courier New"/>
                <a:cs typeface="Courier New"/>
              </a:rPr>
              <a:t>Var</a:t>
            </a: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n</a:t>
            </a:r>
            <a:endParaRPr lang="en-US" b="1" dirty="0" smtClean="0">
              <a:solidFill>
                <a:srgbClr val="000000"/>
              </a:solidFill>
              <a:latin typeface="Courier New"/>
              <a:cs typeface="Courier New"/>
            </a:endParaRPr>
          </a:p>
          <a:p>
            <a:pPr marL="411480" indent="-283464" fontAlgn="auto">
              <a:spcAft>
                <a:spcPts val="0"/>
              </a:spcAft>
              <a:defRPr/>
            </a:pPr>
            <a:r>
              <a:rPr lang="en-US" b="1" dirty="0" err="1" smtClean="0">
                <a:solidFill>
                  <a:srgbClr val="000000"/>
                </a:solidFill>
                <a:latin typeface="Courier New"/>
                <a:cs typeface="Courier New"/>
              </a:rPr>
              <a:t>ev(Const</a:t>
            </a: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n</a:t>
            </a:r>
            <a:r>
              <a:rPr lang="en-US" b="1" dirty="0" smtClean="0">
                <a:solidFill>
                  <a:srgbClr val="000000"/>
                </a:solidFill>
                <a:latin typeface="Courier New"/>
                <a:cs typeface="Courier New"/>
              </a:rPr>
              <a:t> ) = Const </a:t>
            </a:r>
            <a:r>
              <a:rPr lang="en-US" b="1" dirty="0" err="1" smtClean="0">
                <a:solidFill>
                  <a:srgbClr val="000000"/>
                </a:solidFill>
                <a:latin typeface="Courier New"/>
                <a:cs typeface="Courier New"/>
              </a:rPr>
              <a:t>n</a:t>
            </a:r>
            <a:endParaRPr lang="en-US" b="1" dirty="0" smtClean="0">
              <a:solidFill>
                <a:srgbClr val="000000"/>
              </a:solidFill>
              <a:latin typeface="Courier New"/>
              <a:cs typeface="Courier New"/>
            </a:endParaRPr>
          </a:p>
          <a:p>
            <a:pPr marL="411480" indent="-283464" fontAlgn="auto">
              <a:spcAft>
                <a:spcPts val="0"/>
              </a:spcAft>
              <a:defRPr/>
            </a:pPr>
            <a:r>
              <a:rPr lang="en-US" b="1" dirty="0" smtClean="0">
                <a:solidFill>
                  <a:srgbClr val="000000"/>
                </a:solidFill>
                <a:latin typeface="Courier New"/>
                <a:cs typeface="Courier New"/>
              </a:rPr>
              <a:t>ev(Plus(e1,e2)) =  …</a:t>
            </a:r>
          </a:p>
        </p:txBody>
      </p:sp>
      <p:grpSp>
        <p:nvGrpSpPr>
          <p:cNvPr id="13" name="Group 12"/>
          <p:cNvGrpSpPr/>
          <p:nvPr/>
        </p:nvGrpSpPr>
        <p:grpSpPr>
          <a:xfrm>
            <a:off x="1085850" y="5099050"/>
            <a:ext cx="6800850" cy="369332"/>
            <a:chOff x="260350" y="4197350"/>
            <a:chExt cx="6800850" cy="369332"/>
          </a:xfrm>
        </p:grpSpPr>
        <p:sp>
          <p:nvSpPr>
            <p:cNvPr id="11" name="Rectangle 10"/>
            <p:cNvSpPr>
              <a:spLocks noChangeArrowheads="1"/>
            </p:cNvSpPr>
            <p:nvPr/>
          </p:nvSpPr>
          <p:spPr bwMode="auto">
            <a:xfrm>
              <a:off x="260350" y="4197350"/>
              <a:ext cx="6800850" cy="369332"/>
            </a:xfrm>
            <a:prstGeom prst="rect">
              <a:avLst/>
            </a:prstGeom>
            <a:solidFill>
              <a:srgbClr val="5883D6"/>
            </a:solidFill>
            <a:ln w="19050">
              <a:noFill/>
              <a:miter lim="800000"/>
              <a:headEnd/>
              <a:tailEnd/>
            </a:ln>
          </p:spPr>
          <p:txBody>
            <a:bodyPr wrap="square">
              <a:prstTxWarp prst="textNoShape">
                <a:avLst/>
              </a:prstTxWarp>
              <a:spAutoFit/>
            </a:bodyPr>
            <a:lstStyle/>
            <a:p>
              <a:pPr marL="411480" indent="-283464" fontAlgn="auto">
                <a:spcAft>
                  <a:spcPts val="0"/>
                </a:spcAft>
                <a:defRPr/>
              </a:pPr>
              <a:r>
                <a:rPr lang="en-US" b="1" dirty="0" err="1" smtClean="0">
                  <a:solidFill>
                    <a:srgbClr val="000000"/>
                  </a:solidFill>
                  <a:latin typeface="Courier New"/>
                  <a:cs typeface="Courier New"/>
                </a:rPr>
                <a:t>ev(Plus(Const</a:t>
              </a:r>
              <a:r>
                <a:rPr lang="en-US" b="1" dirty="0" smtClean="0">
                  <a:solidFill>
                    <a:srgbClr val="000000"/>
                  </a:solidFill>
                  <a:latin typeface="Courier New"/>
                  <a:cs typeface="Courier New"/>
                </a:rPr>
                <a:t> 3, Const 2))              Const 5</a:t>
              </a:r>
            </a:p>
          </p:txBody>
        </p:sp>
        <p:sp>
          <p:nvSpPr>
            <p:cNvPr id="56324" name="AutoShape 7"/>
            <p:cNvSpPr>
              <a:spLocks noChangeArrowheads="1"/>
            </p:cNvSpPr>
            <p:nvPr/>
          </p:nvSpPr>
          <p:spPr bwMode="auto">
            <a:xfrm>
              <a:off x="4660900" y="4305300"/>
              <a:ext cx="533400" cy="228600"/>
            </a:xfrm>
            <a:prstGeom prst="rightArrow">
              <a:avLst>
                <a:gd name="adj1" fmla="val 50000"/>
                <a:gd name="adj2" fmla="val 58333"/>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latin typeface="Book Antiqua" charset="0"/>
              </a:endParaRPr>
            </a:p>
          </p:txBody>
        </p:sp>
      </p:grpSp>
      <p:grpSp>
        <p:nvGrpSpPr>
          <p:cNvPr id="14" name="Group 13"/>
          <p:cNvGrpSpPr/>
          <p:nvPr/>
        </p:nvGrpSpPr>
        <p:grpSpPr>
          <a:xfrm>
            <a:off x="1073150" y="5661025"/>
            <a:ext cx="6800850" cy="646331"/>
            <a:chOff x="298450" y="615950"/>
            <a:chExt cx="6800850" cy="646331"/>
          </a:xfrm>
        </p:grpSpPr>
        <p:sp>
          <p:nvSpPr>
            <p:cNvPr id="12" name="Rectangle 11"/>
            <p:cNvSpPr>
              <a:spLocks noChangeArrowheads="1"/>
            </p:cNvSpPr>
            <p:nvPr/>
          </p:nvSpPr>
          <p:spPr bwMode="auto">
            <a:xfrm>
              <a:off x="298450" y="615950"/>
              <a:ext cx="6800850" cy="646331"/>
            </a:xfrm>
            <a:prstGeom prst="rect">
              <a:avLst/>
            </a:prstGeom>
            <a:solidFill>
              <a:srgbClr val="5883D6"/>
            </a:solidFill>
            <a:ln w="19050">
              <a:noFill/>
              <a:miter lim="800000"/>
              <a:headEnd/>
              <a:tailEnd/>
            </a:ln>
          </p:spPr>
          <p:txBody>
            <a:bodyPr wrap="square">
              <a:prstTxWarp prst="textNoShape">
                <a:avLst/>
              </a:prstTxWarp>
              <a:spAutoFit/>
            </a:bodyPr>
            <a:lstStyle/>
            <a:p>
              <a:pPr marL="411480" indent="-283464" fontAlgn="auto">
                <a:spcAft>
                  <a:spcPts val="0"/>
                </a:spcAft>
                <a:defRPr/>
              </a:pPr>
              <a:r>
                <a:rPr lang="en-US" b="1" dirty="0" err="1" smtClean="0">
                  <a:solidFill>
                    <a:srgbClr val="000000"/>
                  </a:solidFill>
                  <a:latin typeface="Courier New"/>
                  <a:cs typeface="Courier New"/>
                </a:rPr>
                <a:t>ev(Plus(Var</a:t>
              </a:r>
              <a:r>
                <a:rPr lang="en-US" b="1" dirty="0" smtClean="0">
                  <a:solidFill>
                    <a:srgbClr val="000000"/>
                  </a:solidFill>
                  <a:latin typeface="Courier New"/>
                  <a:cs typeface="Courier New"/>
                </a:rPr>
                <a:t> 1, </a:t>
              </a:r>
              <a:r>
                <a:rPr lang="en-US" b="1" dirty="0" err="1" smtClean="0">
                  <a:solidFill>
                    <a:srgbClr val="000000"/>
                  </a:solidFill>
                  <a:latin typeface="Courier New"/>
                  <a:cs typeface="Courier New"/>
                </a:rPr>
                <a:t>Plus(Const</a:t>
              </a:r>
              <a:r>
                <a:rPr lang="en-US" b="1" dirty="0" smtClean="0">
                  <a:solidFill>
                    <a:srgbClr val="000000"/>
                  </a:solidFill>
                  <a:latin typeface="Courier New"/>
                  <a:cs typeface="Courier New"/>
                </a:rPr>
                <a:t> 2, Const 3)))                                                              </a:t>
              </a:r>
            </a:p>
            <a:p>
              <a:pPr marL="411480" indent="-283464" fontAlgn="auto">
                <a:spcAft>
                  <a:spcPts val="0"/>
                </a:spcAft>
                <a:defRPr/>
              </a:pP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Plus(Var</a:t>
              </a:r>
              <a:r>
                <a:rPr lang="en-US" b="1" dirty="0" smtClean="0">
                  <a:solidFill>
                    <a:srgbClr val="000000"/>
                  </a:solidFill>
                  <a:latin typeface="Courier New"/>
                  <a:cs typeface="Courier New"/>
                </a:rPr>
                <a:t> 1, Const 5)</a:t>
              </a:r>
              <a:endParaRPr lang="en-US" b="1" dirty="0">
                <a:solidFill>
                  <a:srgbClr val="000000"/>
                </a:solidFill>
                <a:latin typeface="Courier New"/>
                <a:cs typeface="Courier New"/>
              </a:endParaRPr>
            </a:p>
          </p:txBody>
        </p:sp>
        <p:sp>
          <p:nvSpPr>
            <p:cNvPr id="56325" name="AutoShape 8"/>
            <p:cNvSpPr>
              <a:spLocks noChangeArrowheads="1"/>
            </p:cNvSpPr>
            <p:nvPr/>
          </p:nvSpPr>
          <p:spPr bwMode="auto">
            <a:xfrm>
              <a:off x="6197600" y="723900"/>
              <a:ext cx="533400" cy="228600"/>
            </a:xfrm>
            <a:prstGeom prst="rightArrow">
              <a:avLst>
                <a:gd name="adj1" fmla="val 50000"/>
                <a:gd name="adj2" fmla="val 58333"/>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latin typeface="Book Antiqua" charset="0"/>
              </a:endParaRPr>
            </a:p>
          </p:txBody>
        </p:sp>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fontAlgn="auto" hangingPunct="1">
              <a:spcAft>
                <a:spcPts val="0"/>
              </a:spcAft>
              <a:defRPr/>
            </a:pPr>
            <a:r>
              <a:rPr lang="en-US" sz="4400" dirty="0">
                <a:ea typeface="+mj-ea"/>
                <a:cs typeface="+mj-cs"/>
              </a:rPr>
              <a:t>Case</a:t>
            </a:r>
            <a:r>
              <a:rPr lang="en-US" sz="4400" dirty="0" smtClean="0">
                <a:ea typeface="+mj-ea"/>
                <a:cs typeface="+mj-cs"/>
              </a:rPr>
              <a:t> Expression</a:t>
            </a:r>
            <a:endParaRPr lang="en-US" sz="4400" dirty="0">
              <a:ea typeface="+mj-ea"/>
              <a:cs typeface="+mj-cs"/>
            </a:endParaRPr>
          </a:p>
        </p:txBody>
      </p:sp>
      <p:sp>
        <p:nvSpPr>
          <p:cNvPr id="60419" name="Rectangle 3"/>
          <p:cNvSpPr>
            <a:spLocks noGrp="1" noChangeArrowheads="1"/>
          </p:cNvSpPr>
          <p:nvPr>
            <p:ph type="body" idx="1"/>
          </p:nvPr>
        </p:nvSpPr>
        <p:spPr>
          <a:xfrm>
            <a:off x="457200" y="1600200"/>
            <a:ext cx="8458200" cy="4457700"/>
          </a:xfrm>
        </p:spPr>
        <p:txBody>
          <a:bodyPr/>
          <a:lstStyle/>
          <a:p>
            <a:pPr eaLnBrk="1" hangingPunct="1">
              <a:spcAft>
                <a:spcPct val="0"/>
              </a:spcAft>
              <a:buFont typeface="Wingdings 2" charset="2"/>
              <a:buChar char=""/>
            </a:pPr>
            <a:r>
              <a:rPr lang="en-US" dirty="0" err="1"/>
              <a:t>Datatype</a:t>
            </a:r>
            <a:endParaRPr lang="en-US" dirty="0" smtClean="0"/>
          </a:p>
          <a:p>
            <a:pPr lvl="1" eaLnBrk="1" hangingPunct="1">
              <a:buFontTx/>
              <a:buNone/>
            </a:pPr>
            <a:r>
              <a:rPr lang="en-US" dirty="0" smtClean="0">
                <a:solidFill>
                  <a:srgbClr val="CEB966"/>
                </a:solidFill>
              </a:rPr>
              <a:t> </a:t>
            </a:r>
          </a:p>
          <a:p>
            <a:pPr eaLnBrk="1" hangingPunct="1">
              <a:spcAft>
                <a:spcPct val="0"/>
              </a:spcAft>
              <a:buSzPct val="110000"/>
              <a:buFont typeface="Wingdings" charset="2"/>
              <a:buChar char="§"/>
            </a:pPr>
            <a:r>
              <a:rPr lang="en-US" dirty="0" smtClean="0"/>
              <a:t>Case </a:t>
            </a:r>
            <a:r>
              <a:rPr lang="en-US" dirty="0"/>
              <a:t>expression</a:t>
            </a:r>
            <a:endParaRPr lang="en-US" dirty="0" smtClean="0"/>
          </a:p>
          <a:p>
            <a:pPr lvl="1" eaLnBrk="1" hangingPunct="1">
              <a:buFontTx/>
              <a:buNone/>
            </a:pPr>
            <a:r>
              <a:rPr lang="en-US" dirty="0" smtClean="0">
                <a:solidFill>
                  <a:srgbClr val="CEB966"/>
                </a:solidFill>
              </a:rPr>
              <a:t> </a:t>
            </a:r>
          </a:p>
          <a:p>
            <a:pPr lvl="1" eaLnBrk="1" hangingPunct="1">
              <a:buFontTx/>
              <a:buNone/>
            </a:pPr>
            <a:endParaRPr lang="en-US" dirty="0" smtClean="0">
              <a:solidFill>
                <a:srgbClr val="CEB966"/>
              </a:solidFill>
            </a:endParaRPr>
          </a:p>
          <a:p>
            <a:pPr lvl="1" eaLnBrk="1" hangingPunct="1">
              <a:buFontTx/>
              <a:buNone/>
            </a:pPr>
            <a:r>
              <a:rPr lang="en-US" dirty="0" smtClean="0">
                <a:solidFill>
                  <a:srgbClr val="CEB966"/>
                </a:solidFill>
              </a:rPr>
              <a:t> </a:t>
            </a:r>
          </a:p>
          <a:p>
            <a:pPr lvl="1" eaLnBrk="1" hangingPunct="1">
              <a:buFontTx/>
              <a:buNone/>
            </a:pPr>
            <a:endParaRPr lang="en-US" dirty="0" smtClean="0">
              <a:solidFill>
                <a:srgbClr val="CEB966"/>
              </a:solidFill>
            </a:endParaRPr>
          </a:p>
          <a:p>
            <a:pPr lvl="1" eaLnBrk="1" hangingPunct="1">
              <a:buFont typeface="Wingdings 2" charset="2"/>
              <a:buNone/>
            </a:pPr>
            <a:r>
              <a:rPr lang="en-US" dirty="0" smtClean="0"/>
              <a:t>Indentation matters in case statements in Haskell. </a:t>
            </a:r>
            <a:endParaRPr lang="en-US" dirty="0"/>
          </a:p>
        </p:txBody>
      </p:sp>
      <p:sp>
        <p:nvSpPr>
          <p:cNvPr id="4" name="Rectangle 3"/>
          <p:cNvSpPr>
            <a:spLocks noChangeArrowheads="1"/>
          </p:cNvSpPr>
          <p:nvPr/>
        </p:nvSpPr>
        <p:spPr bwMode="auto">
          <a:xfrm>
            <a:off x="1276350" y="2266950"/>
            <a:ext cx="6800850" cy="369332"/>
          </a:xfrm>
          <a:prstGeom prst="rect">
            <a:avLst/>
          </a:prstGeom>
          <a:solidFill>
            <a:srgbClr val="FFFF00"/>
          </a:solidFill>
          <a:ln w="19050">
            <a:noFill/>
            <a:miter lim="800000"/>
            <a:headEnd/>
            <a:tailEnd/>
          </a:ln>
        </p:spPr>
        <p:txBody>
          <a:bodyPr wrap="square">
            <a:prstTxWarp prst="textNoShape">
              <a:avLst/>
            </a:prstTxWarp>
            <a:spAutoFit/>
          </a:bodyPr>
          <a:lstStyle/>
          <a:p>
            <a:r>
              <a:rPr lang="en-US" b="1" dirty="0" smtClean="0">
                <a:solidFill>
                  <a:srgbClr val="000000"/>
                </a:solidFill>
                <a:latin typeface="Courier New"/>
                <a:cs typeface="Courier New"/>
              </a:rPr>
              <a:t>data Exp = </a:t>
            </a:r>
            <a:r>
              <a:rPr lang="en-US" b="1" dirty="0" err="1" smtClean="0">
                <a:solidFill>
                  <a:srgbClr val="000000"/>
                </a:solidFill>
                <a:latin typeface="Courier New"/>
                <a:cs typeface="Courier New"/>
              </a:rPr>
              <a:t>Var</a:t>
            </a: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Int</a:t>
            </a:r>
            <a:r>
              <a:rPr lang="en-US" b="1" dirty="0" smtClean="0">
                <a:solidFill>
                  <a:srgbClr val="000000"/>
                </a:solidFill>
                <a:latin typeface="Courier New"/>
                <a:cs typeface="Courier New"/>
              </a:rPr>
              <a:t> | Const </a:t>
            </a:r>
            <a:r>
              <a:rPr lang="en-US" b="1" dirty="0" err="1" smtClean="0">
                <a:solidFill>
                  <a:srgbClr val="000000"/>
                </a:solidFill>
                <a:latin typeface="Courier New"/>
                <a:cs typeface="Courier New"/>
              </a:rPr>
              <a:t>Int</a:t>
            </a:r>
            <a:r>
              <a:rPr lang="en-US" b="1" dirty="0" smtClean="0">
                <a:solidFill>
                  <a:srgbClr val="000000"/>
                </a:solidFill>
                <a:latin typeface="Courier New"/>
                <a:cs typeface="Courier New"/>
              </a:rPr>
              <a:t> | Plus (Exp, Exp)</a:t>
            </a:r>
          </a:p>
        </p:txBody>
      </p:sp>
      <p:sp>
        <p:nvSpPr>
          <p:cNvPr id="5" name="Rectangle 4"/>
          <p:cNvSpPr>
            <a:spLocks noChangeArrowheads="1"/>
          </p:cNvSpPr>
          <p:nvPr/>
        </p:nvSpPr>
        <p:spPr bwMode="auto">
          <a:xfrm>
            <a:off x="1263650" y="3384550"/>
            <a:ext cx="3359150" cy="1200329"/>
          </a:xfrm>
          <a:prstGeom prst="rect">
            <a:avLst/>
          </a:prstGeom>
          <a:solidFill>
            <a:srgbClr val="FFFF00"/>
          </a:solidFill>
          <a:ln w="19050">
            <a:noFill/>
            <a:miter lim="800000"/>
            <a:headEnd/>
            <a:tailEnd/>
          </a:ln>
        </p:spPr>
        <p:txBody>
          <a:bodyPr wrap="square">
            <a:prstTxWarp prst="textNoShape">
              <a:avLst/>
            </a:prstTxWarp>
            <a:spAutoFit/>
          </a:bodyPr>
          <a:lstStyle/>
          <a:p>
            <a:r>
              <a:rPr lang="en-US" b="1" dirty="0" smtClean="0">
                <a:solidFill>
                  <a:srgbClr val="000000"/>
                </a:solidFill>
                <a:latin typeface="Courier New"/>
                <a:cs typeface="Courier New"/>
              </a:rPr>
              <a:t>case </a:t>
            </a:r>
            <a:r>
              <a:rPr lang="en-US" b="1" dirty="0" err="1" smtClean="0">
                <a:solidFill>
                  <a:srgbClr val="000000"/>
                </a:solidFill>
                <a:latin typeface="Courier New"/>
                <a:cs typeface="Courier New"/>
              </a:rPr>
              <a:t>e</a:t>
            </a:r>
            <a:r>
              <a:rPr lang="en-US" b="1" dirty="0" smtClean="0">
                <a:solidFill>
                  <a:srgbClr val="000000"/>
                </a:solidFill>
                <a:latin typeface="Courier New"/>
                <a:cs typeface="Courier New"/>
              </a:rPr>
              <a:t> of</a:t>
            </a:r>
          </a:p>
          <a:p>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Var</a:t>
            </a: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n</a:t>
            </a:r>
            <a:r>
              <a:rPr lang="en-US" b="1" dirty="0" smtClean="0">
                <a:solidFill>
                  <a:srgbClr val="000000"/>
                </a:solidFill>
                <a:latin typeface="Courier New"/>
                <a:cs typeface="Courier New"/>
              </a:rPr>
              <a:t> -&gt;  …   </a:t>
            </a:r>
          </a:p>
          <a:p>
            <a:r>
              <a:rPr lang="en-US" b="1" dirty="0" smtClean="0">
                <a:solidFill>
                  <a:srgbClr val="000000"/>
                </a:solidFill>
                <a:latin typeface="Courier New"/>
                <a:cs typeface="Courier New"/>
              </a:rPr>
              <a:t>     Const </a:t>
            </a:r>
            <a:r>
              <a:rPr lang="en-US" b="1" dirty="0" err="1" smtClean="0">
                <a:solidFill>
                  <a:srgbClr val="000000"/>
                </a:solidFill>
                <a:latin typeface="Courier New"/>
                <a:cs typeface="Courier New"/>
              </a:rPr>
              <a:t>n</a:t>
            </a:r>
            <a:r>
              <a:rPr lang="en-US" b="1" dirty="0" smtClean="0">
                <a:solidFill>
                  <a:srgbClr val="000000"/>
                </a:solidFill>
                <a:latin typeface="Courier New"/>
                <a:cs typeface="Courier New"/>
              </a:rPr>
              <a:t> -&gt; …</a:t>
            </a:r>
          </a:p>
          <a:p>
            <a:r>
              <a:rPr lang="en-US" b="1" dirty="0" smtClean="0">
                <a:solidFill>
                  <a:srgbClr val="000000"/>
                </a:solidFill>
                <a:latin typeface="Courier New"/>
                <a:cs typeface="Courier New"/>
              </a:rPr>
              <a:t>     Plus(e1,e2) -&gt;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Evaluation by</a:t>
            </a:r>
            <a:r>
              <a:rPr lang="en-US" dirty="0" smtClean="0">
                <a:ea typeface="+mj-ea"/>
                <a:cs typeface="+mj-cs"/>
              </a:rPr>
              <a:t> Cases</a:t>
            </a:r>
            <a:endParaRPr lang="en-US" dirty="0">
              <a:ea typeface="+mj-ea"/>
              <a:cs typeface="+mj-cs"/>
            </a:endParaRPr>
          </a:p>
        </p:txBody>
      </p:sp>
      <p:sp>
        <p:nvSpPr>
          <p:cNvPr id="4" name="Rectangle 3"/>
          <p:cNvSpPr>
            <a:spLocks noChangeArrowheads="1"/>
          </p:cNvSpPr>
          <p:nvPr/>
        </p:nvSpPr>
        <p:spPr bwMode="auto">
          <a:xfrm>
            <a:off x="523875" y="1924050"/>
            <a:ext cx="8096250" cy="3847208"/>
          </a:xfrm>
          <a:prstGeom prst="rect">
            <a:avLst/>
          </a:prstGeom>
          <a:solidFill>
            <a:srgbClr val="FFFF00"/>
          </a:solidFill>
          <a:ln w="19050">
            <a:noFill/>
            <a:miter lim="800000"/>
            <a:headEnd/>
            <a:tailEnd/>
          </a:ln>
        </p:spPr>
        <p:txBody>
          <a:bodyPr wrap="square">
            <a:prstTxWarp prst="textNoShape">
              <a:avLst/>
            </a:prstTxWarp>
            <a:spAutoFit/>
          </a:bodyPr>
          <a:lstStyle/>
          <a:p>
            <a:pPr marL="411480" indent="-283464" fontAlgn="auto">
              <a:spcAft>
                <a:spcPts val="0"/>
              </a:spcAft>
              <a:defRPr/>
            </a:pPr>
            <a:r>
              <a:rPr lang="en-US" b="1" dirty="0" smtClean="0">
                <a:solidFill>
                  <a:schemeClr val="bg1"/>
                </a:solidFill>
                <a:latin typeface="Courier New"/>
                <a:cs typeface="Courier New"/>
              </a:rPr>
              <a:t>data Exp = </a:t>
            </a:r>
            <a:r>
              <a:rPr lang="en-US" b="1" dirty="0" err="1" smtClean="0">
                <a:solidFill>
                  <a:schemeClr val="bg1"/>
                </a:solidFill>
                <a:latin typeface="Courier New"/>
                <a:cs typeface="Courier New"/>
              </a:rPr>
              <a:t>Var</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Int</a:t>
            </a:r>
            <a:r>
              <a:rPr lang="en-US" b="1" dirty="0" smtClean="0">
                <a:solidFill>
                  <a:schemeClr val="bg1"/>
                </a:solidFill>
                <a:latin typeface="Courier New"/>
                <a:cs typeface="Courier New"/>
              </a:rPr>
              <a:t> | Const </a:t>
            </a:r>
            <a:r>
              <a:rPr lang="en-US" b="1" dirty="0" err="1" smtClean="0">
                <a:solidFill>
                  <a:schemeClr val="bg1"/>
                </a:solidFill>
                <a:latin typeface="Courier New"/>
                <a:cs typeface="Courier New"/>
              </a:rPr>
              <a:t>Int</a:t>
            </a:r>
            <a:r>
              <a:rPr lang="en-US" b="1" dirty="0" smtClean="0">
                <a:solidFill>
                  <a:schemeClr val="bg1"/>
                </a:solidFill>
                <a:latin typeface="Courier New"/>
                <a:cs typeface="Courier New"/>
              </a:rPr>
              <a:t> | Plus (Exp, Exp)</a:t>
            </a:r>
          </a:p>
          <a:p>
            <a:pPr marL="411480" indent="-283464" fontAlgn="auto">
              <a:spcAft>
                <a:spcPts val="0"/>
              </a:spcAft>
              <a:defRPr/>
            </a:pPr>
            <a:endParaRPr lang="en-US" b="1" dirty="0" smtClean="0">
              <a:solidFill>
                <a:schemeClr val="bg1"/>
              </a:solidFill>
              <a:latin typeface="Courier New"/>
              <a:cs typeface="Courier New"/>
            </a:endParaRPr>
          </a:p>
          <a:p>
            <a:pPr marL="411480" indent="-283464" fontAlgn="auto">
              <a:spcAft>
                <a:spcPts val="0"/>
              </a:spcAft>
              <a:defRPr/>
            </a:pPr>
            <a:r>
              <a:rPr lang="en-US" b="1" dirty="0" err="1" smtClean="0">
                <a:solidFill>
                  <a:schemeClr val="bg1"/>
                </a:solidFill>
                <a:latin typeface="Courier New"/>
                <a:cs typeface="Courier New"/>
              </a:rPr>
              <a:t>ev</a:t>
            </a:r>
            <a:r>
              <a:rPr lang="en-US" b="1" dirty="0" smtClean="0">
                <a:solidFill>
                  <a:schemeClr val="bg1"/>
                </a:solidFill>
                <a:latin typeface="Courier New"/>
                <a:cs typeface="Courier New"/>
              </a:rPr>
              <a:t> ( </a:t>
            </a:r>
            <a:r>
              <a:rPr lang="en-US" b="1" dirty="0" err="1" smtClean="0">
                <a:solidFill>
                  <a:schemeClr val="bg1"/>
                </a:solidFill>
                <a:latin typeface="Courier New"/>
                <a:cs typeface="Courier New"/>
              </a:rPr>
              <a:t>Var</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n</a:t>
            </a:r>
            <a:r>
              <a:rPr lang="en-US" b="1" dirty="0" smtClean="0">
                <a:solidFill>
                  <a:schemeClr val="bg1"/>
                </a:solidFill>
                <a:latin typeface="Courier New"/>
                <a:cs typeface="Courier New"/>
              </a:rPr>
              <a:t>) = </a:t>
            </a:r>
            <a:r>
              <a:rPr lang="en-US" b="1" dirty="0" err="1" smtClean="0">
                <a:solidFill>
                  <a:schemeClr val="bg1"/>
                </a:solidFill>
                <a:latin typeface="Courier New"/>
                <a:cs typeface="Courier New"/>
              </a:rPr>
              <a:t>Var</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n</a:t>
            </a:r>
            <a:endParaRPr lang="en-US" b="1" dirty="0" smtClean="0">
              <a:solidFill>
                <a:schemeClr val="bg1"/>
              </a:solidFill>
              <a:latin typeface="Courier New"/>
              <a:cs typeface="Courier New"/>
            </a:endParaRPr>
          </a:p>
          <a:p>
            <a:pPr marL="411480" indent="-283464" fontAlgn="auto">
              <a:spcAft>
                <a:spcPts val="0"/>
              </a:spcAft>
              <a:defRPr/>
            </a:pPr>
            <a:r>
              <a:rPr lang="en-US" b="1" dirty="0" err="1" smtClean="0">
                <a:solidFill>
                  <a:schemeClr val="bg1"/>
                </a:solidFill>
                <a:latin typeface="Courier New"/>
                <a:cs typeface="Courier New"/>
              </a:rPr>
              <a:t>ev</a:t>
            </a:r>
            <a:r>
              <a:rPr lang="en-US" b="1" dirty="0" smtClean="0">
                <a:solidFill>
                  <a:schemeClr val="bg1"/>
                </a:solidFill>
                <a:latin typeface="Courier New"/>
                <a:cs typeface="Courier New"/>
              </a:rPr>
              <a:t> ( Const </a:t>
            </a:r>
            <a:r>
              <a:rPr lang="en-US" b="1" dirty="0" err="1" smtClean="0">
                <a:solidFill>
                  <a:schemeClr val="bg1"/>
                </a:solidFill>
                <a:latin typeface="Courier New"/>
                <a:cs typeface="Courier New"/>
              </a:rPr>
              <a:t>n</a:t>
            </a:r>
            <a:r>
              <a:rPr lang="en-US" b="1" dirty="0" smtClean="0">
                <a:solidFill>
                  <a:schemeClr val="bg1"/>
                </a:solidFill>
                <a:latin typeface="Courier New"/>
                <a:cs typeface="Courier New"/>
              </a:rPr>
              <a:t> ) = Const </a:t>
            </a:r>
            <a:r>
              <a:rPr lang="en-US" b="1" dirty="0" err="1" smtClean="0">
                <a:solidFill>
                  <a:schemeClr val="bg1"/>
                </a:solidFill>
                <a:latin typeface="Courier New"/>
                <a:cs typeface="Courier New"/>
              </a:rPr>
              <a:t>n</a:t>
            </a:r>
            <a:endParaRPr lang="en-US" b="1" dirty="0" smtClean="0">
              <a:solidFill>
                <a:schemeClr val="bg1"/>
              </a:solidFill>
              <a:latin typeface="Courier New"/>
              <a:cs typeface="Courier New"/>
            </a:endParaRPr>
          </a:p>
          <a:p>
            <a:pPr marL="411480" indent="-283464" fontAlgn="auto">
              <a:spcAft>
                <a:spcPts val="0"/>
              </a:spcAft>
              <a:defRPr/>
            </a:pPr>
            <a:r>
              <a:rPr lang="en-US" b="1" dirty="0" err="1" smtClean="0">
                <a:solidFill>
                  <a:schemeClr val="bg1"/>
                </a:solidFill>
                <a:latin typeface="Courier New"/>
                <a:cs typeface="Courier New"/>
              </a:rPr>
              <a:t>ev</a:t>
            </a:r>
            <a:r>
              <a:rPr lang="en-US" b="1" dirty="0" smtClean="0">
                <a:solidFill>
                  <a:schemeClr val="bg1"/>
                </a:solidFill>
                <a:latin typeface="Courier New"/>
                <a:cs typeface="Courier New"/>
              </a:rPr>
              <a:t> ( Plus ( e1,e2 ) ) = </a:t>
            </a:r>
          </a:p>
          <a:p>
            <a:pPr marL="411480" indent="-283464" fontAlgn="auto">
              <a:spcAft>
                <a:spcPts val="0"/>
              </a:spcAft>
              <a:defRPr/>
            </a:pPr>
            <a:r>
              <a:rPr lang="en-US" sz="2800" b="1" dirty="0" smtClean="0">
                <a:solidFill>
                  <a:schemeClr val="bg1"/>
                </a:solidFill>
                <a:latin typeface="Courier New"/>
                <a:cs typeface="Courier New"/>
              </a:rPr>
              <a:t>  </a:t>
            </a:r>
            <a:r>
              <a:rPr lang="en-US" b="1" dirty="0" smtClean="0">
                <a:solidFill>
                  <a:schemeClr val="bg1"/>
                </a:solidFill>
                <a:latin typeface="Courier New"/>
                <a:cs typeface="Courier New"/>
              </a:rPr>
              <a:t>case </a:t>
            </a:r>
            <a:r>
              <a:rPr lang="en-US" b="1" dirty="0" err="1" smtClean="0">
                <a:solidFill>
                  <a:schemeClr val="bg1"/>
                </a:solidFill>
                <a:latin typeface="Courier New"/>
                <a:cs typeface="Courier New"/>
              </a:rPr>
              <a:t>ev</a:t>
            </a:r>
            <a:r>
              <a:rPr lang="en-US" b="1" dirty="0" smtClean="0">
                <a:solidFill>
                  <a:schemeClr val="bg1"/>
                </a:solidFill>
                <a:latin typeface="Courier New"/>
                <a:cs typeface="Courier New"/>
              </a:rPr>
              <a:t> e1 of</a:t>
            </a:r>
          </a:p>
          <a:p>
            <a:pPr marL="411480" indent="-283464" fontAlgn="auto">
              <a:spcAft>
                <a:spcPts val="0"/>
              </a:spcAft>
              <a:defRPr/>
            </a:pP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Var</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n</a:t>
            </a:r>
            <a:r>
              <a:rPr lang="en-US" b="1" dirty="0" smtClean="0">
                <a:solidFill>
                  <a:schemeClr val="bg1"/>
                </a:solidFill>
                <a:latin typeface="Courier New"/>
                <a:cs typeface="Courier New"/>
              </a:rPr>
              <a:t> -&gt; Plus( </a:t>
            </a:r>
            <a:r>
              <a:rPr lang="en-US" b="1" dirty="0" err="1" smtClean="0">
                <a:solidFill>
                  <a:schemeClr val="bg1"/>
                </a:solidFill>
                <a:latin typeface="Courier New"/>
                <a:cs typeface="Courier New"/>
              </a:rPr>
              <a:t>Var</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n</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ev</a:t>
            </a:r>
            <a:r>
              <a:rPr lang="en-US" b="1" dirty="0" smtClean="0">
                <a:solidFill>
                  <a:schemeClr val="bg1"/>
                </a:solidFill>
                <a:latin typeface="Courier New"/>
                <a:cs typeface="Courier New"/>
              </a:rPr>
              <a:t> e2)      </a:t>
            </a:r>
          </a:p>
          <a:p>
            <a:pPr marL="411480" indent="-283464" fontAlgn="auto">
              <a:spcAft>
                <a:spcPts val="0"/>
              </a:spcAft>
              <a:defRPr/>
            </a:pPr>
            <a:r>
              <a:rPr lang="en-US" b="1" dirty="0" smtClean="0">
                <a:solidFill>
                  <a:schemeClr val="bg1"/>
                </a:solidFill>
                <a:latin typeface="Courier New"/>
                <a:cs typeface="Courier New"/>
              </a:rPr>
              <a:t>     Const </a:t>
            </a:r>
            <a:r>
              <a:rPr lang="en-US" b="1" dirty="0" err="1" smtClean="0">
                <a:solidFill>
                  <a:schemeClr val="bg1"/>
                </a:solidFill>
                <a:latin typeface="Courier New"/>
                <a:cs typeface="Courier New"/>
              </a:rPr>
              <a:t>n</a:t>
            </a:r>
            <a:r>
              <a:rPr lang="en-US" b="1" dirty="0" smtClean="0">
                <a:solidFill>
                  <a:schemeClr val="bg1"/>
                </a:solidFill>
                <a:latin typeface="Courier New"/>
                <a:cs typeface="Courier New"/>
              </a:rPr>
              <a:t> -&gt; case </a:t>
            </a:r>
            <a:r>
              <a:rPr lang="en-US" b="1" dirty="0" err="1" smtClean="0">
                <a:solidFill>
                  <a:schemeClr val="bg1"/>
                </a:solidFill>
                <a:latin typeface="Courier New"/>
                <a:cs typeface="Courier New"/>
              </a:rPr>
              <a:t>ev</a:t>
            </a:r>
            <a:r>
              <a:rPr lang="en-US" b="1" dirty="0" smtClean="0">
                <a:solidFill>
                  <a:schemeClr val="bg1"/>
                </a:solidFill>
                <a:latin typeface="Courier New"/>
                <a:cs typeface="Courier New"/>
              </a:rPr>
              <a:t> e2 of  </a:t>
            </a:r>
          </a:p>
          <a:p>
            <a:pPr marL="411480" indent="-283464" fontAlgn="auto">
              <a:spcAft>
                <a:spcPts val="0"/>
              </a:spcAft>
              <a:defRPr/>
            </a:pP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Var</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m</a:t>
            </a:r>
            <a:r>
              <a:rPr lang="en-US" b="1" dirty="0" smtClean="0">
                <a:solidFill>
                  <a:schemeClr val="bg1"/>
                </a:solidFill>
                <a:latin typeface="Courier New"/>
                <a:cs typeface="Courier New"/>
              </a:rPr>
              <a:t> -&gt; Plus( Const </a:t>
            </a:r>
            <a:r>
              <a:rPr lang="en-US" b="1" dirty="0" err="1" smtClean="0">
                <a:solidFill>
                  <a:schemeClr val="bg1"/>
                </a:solidFill>
                <a:latin typeface="Courier New"/>
                <a:cs typeface="Courier New"/>
              </a:rPr>
              <a:t>n</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Var</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m</a:t>
            </a:r>
            <a:r>
              <a:rPr lang="en-US" b="1" dirty="0" smtClean="0">
                <a:solidFill>
                  <a:schemeClr val="bg1"/>
                </a:solidFill>
                <a:latin typeface="Courier New"/>
                <a:cs typeface="Courier New"/>
              </a:rPr>
              <a:t>)      </a:t>
            </a:r>
          </a:p>
          <a:p>
            <a:pPr marL="411480" indent="-283464" fontAlgn="auto">
              <a:spcAft>
                <a:spcPts val="0"/>
              </a:spcAft>
              <a:defRPr/>
            </a:pPr>
            <a:r>
              <a:rPr lang="en-US" b="1" dirty="0" smtClean="0">
                <a:solidFill>
                  <a:schemeClr val="bg1"/>
                </a:solidFill>
                <a:latin typeface="Courier New"/>
                <a:cs typeface="Courier New"/>
              </a:rPr>
              <a:t>                  Const </a:t>
            </a:r>
            <a:r>
              <a:rPr lang="en-US" b="1" dirty="0" err="1" smtClean="0">
                <a:solidFill>
                  <a:schemeClr val="bg1"/>
                </a:solidFill>
                <a:latin typeface="Courier New"/>
                <a:cs typeface="Courier New"/>
              </a:rPr>
              <a:t>m</a:t>
            </a:r>
            <a:r>
              <a:rPr lang="en-US" b="1" dirty="0" smtClean="0">
                <a:solidFill>
                  <a:schemeClr val="bg1"/>
                </a:solidFill>
                <a:latin typeface="Courier New"/>
                <a:cs typeface="Courier New"/>
              </a:rPr>
              <a:t> -&gt; Const (</a:t>
            </a:r>
            <a:r>
              <a:rPr lang="en-US" b="1" dirty="0" err="1" smtClean="0">
                <a:solidFill>
                  <a:schemeClr val="bg1"/>
                </a:solidFill>
                <a:latin typeface="Courier New"/>
                <a:cs typeface="Courier New"/>
              </a:rPr>
              <a:t>n+m</a:t>
            </a:r>
            <a:r>
              <a:rPr lang="en-US" b="1" dirty="0" smtClean="0">
                <a:solidFill>
                  <a:schemeClr val="bg1"/>
                </a:solidFill>
                <a:latin typeface="Courier New"/>
                <a:cs typeface="Courier New"/>
              </a:rPr>
              <a:t>)                         </a:t>
            </a:r>
          </a:p>
          <a:p>
            <a:pPr marL="411480" indent="-283464" fontAlgn="auto">
              <a:spcAft>
                <a:spcPts val="0"/>
              </a:spcAft>
              <a:defRPr/>
            </a:pPr>
            <a:r>
              <a:rPr lang="en-US" b="1" dirty="0" smtClean="0">
                <a:solidFill>
                  <a:schemeClr val="bg1"/>
                </a:solidFill>
                <a:latin typeface="Courier New"/>
                <a:cs typeface="Courier New"/>
              </a:rPr>
              <a:t>                  Plus(e3,e4) -&gt; Plus ( Const </a:t>
            </a:r>
            <a:r>
              <a:rPr lang="en-US" b="1" dirty="0" err="1" smtClean="0">
                <a:solidFill>
                  <a:schemeClr val="bg1"/>
                </a:solidFill>
                <a:latin typeface="Courier New"/>
                <a:cs typeface="Courier New"/>
              </a:rPr>
              <a:t>n</a:t>
            </a:r>
            <a:r>
              <a:rPr lang="en-US" b="1" dirty="0" smtClean="0">
                <a:solidFill>
                  <a:schemeClr val="bg1"/>
                </a:solidFill>
                <a:latin typeface="Courier New"/>
                <a:cs typeface="Courier New"/>
              </a:rPr>
              <a:t>, </a:t>
            </a:r>
          </a:p>
          <a:p>
            <a:pPr marL="411480" indent="-283464" fontAlgn="auto">
              <a:spcAft>
                <a:spcPts val="0"/>
              </a:spcAft>
              <a:defRPr/>
            </a:pPr>
            <a:r>
              <a:rPr lang="en-US" b="1" dirty="0" smtClean="0">
                <a:solidFill>
                  <a:schemeClr val="bg1"/>
                </a:solidFill>
                <a:latin typeface="Courier New"/>
                <a:cs typeface="Courier New"/>
              </a:rPr>
              <a:t>                                        Plus ( e3, e4 ))   </a:t>
            </a:r>
          </a:p>
          <a:p>
            <a:pPr marL="411480" indent="-283464" fontAlgn="auto">
              <a:spcAft>
                <a:spcPts val="0"/>
              </a:spcAft>
              <a:defRPr/>
            </a:pPr>
            <a:r>
              <a:rPr lang="en-US" b="1" dirty="0" smtClean="0">
                <a:solidFill>
                  <a:schemeClr val="bg1"/>
                </a:solidFill>
                <a:latin typeface="Courier New"/>
                <a:cs typeface="Courier New"/>
              </a:rPr>
              <a:t>     Plus(e3, e4) -&gt; Plus( Plus ( e3, e4 ), </a:t>
            </a:r>
            <a:r>
              <a:rPr lang="en-US" b="1" dirty="0" err="1" smtClean="0">
                <a:solidFill>
                  <a:schemeClr val="bg1"/>
                </a:solidFill>
                <a:latin typeface="Courier New"/>
                <a:cs typeface="Courier New"/>
              </a:rPr>
              <a:t>ev</a:t>
            </a:r>
            <a:r>
              <a:rPr lang="en-US" b="1" dirty="0" smtClean="0">
                <a:solidFill>
                  <a:schemeClr val="bg1"/>
                </a:solidFill>
                <a:latin typeface="Courier New"/>
                <a:cs typeface="Courier New"/>
              </a:rPr>
              <a:t> e2)</a:t>
            </a:r>
            <a:endParaRPr lang="en-US" b="1" dirty="0">
              <a:solidFill>
                <a:schemeClr val="bg1"/>
              </a:solidFill>
              <a:latin typeface="Courier New"/>
              <a:cs typeface="Courier New"/>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cs typeface="+mj-cs"/>
              </a:rPr>
              <a:t>Laziness</a:t>
            </a:r>
            <a:endParaRPr lang="en-US" dirty="0">
              <a:ea typeface="+mj-ea"/>
              <a:cs typeface="+mj-cs"/>
            </a:endParaRPr>
          </a:p>
        </p:txBody>
      </p:sp>
      <p:sp>
        <p:nvSpPr>
          <p:cNvPr id="62467" name="Content Placeholder 2"/>
          <p:cNvSpPr>
            <a:spLocks noGrp="1"/>
          </p:cNvSpPr>
          <p:nvPr>
            <p:ph idx="1"/>
          </p:nvPr>
        </p:nvSpPr>
        <p:spPr>
          <a:xfrm>
            <a:off x="457200" y="1190625"/>
            <a:ext cx="8229600" cy="4708525"/>
          </a:xfrm>
        </p:spPr>
        <p:txBody>
          <a:bodyPr/>
          <a:lstStyle/>
          <a:p>
            <a:pPr eaLnBrk="1" hangingPunct="1">
              <a:spcAft>
                <a:spcPct val="0"/>
              </a:spcAft>
              <a:buFont typeface="Wingdings 2" charset="2"/>
              <a:buChar char=""/>
            </a:pPr>
            <a:r>
              <a:rPr lang="en-GB" dirty="0" smtClean="0"/>
              <a:t>Haskell is a </a:t>
            </a:r>
            <a:r>
              <a:rPr lang="en-GB" b="1" dirty="0" smtClean="0">
                <a:solidFill>
                  <a:srgbClr val="FFFF00"/>
                </a:solidFill>
              </a:rPr>
              <a:t>lazy</a:t>
            </a:r>
            <a:r>
              <a:rPr lang="en-GB" dirty="0" smtClean="0">
                <a:solidFill>
                  <a:srgbClr val="FFFF00"/>
                </a:solidFill>
              </a:rPr>
              <a:t> </a:t>
            </a:r>
            <a:r>
              <a:rPr lang="en-GB" dirty="0" smtClean="0"/>
              <a:t>language</a:t>
            </a:r>
          </a:p>
          <a:p>
            <a:pPr eaLnBrk="1" hangingPunct="1">
              <a:spcAft>
                <a:spcPct val="0"/>
              </a:spcAft>
              <a:buFont typeface="Wingdings 2" charset="2"/>
              <a:buChar char=""/>
            </a:pPr>
            <a:r>
              <a:rPr lang="en-GB" dirty="0" smtClean="0"/>
              <a:t>Functions and data constructors don’t evaluate their arguments until they need them.</a:t>
            </a:r>
          </a:p>
          <a:p>
            <a:pPr eaLnBrk="1" hangingPunct="1">
              <a:spcAft>
                <a:spcPct val="0"/>
              </a:spcAft>
              <a:buFont typeface="Wingdings 2" charset="2"/>
              <a:buChar char=""/>
            </a:pPr>
            <a:endParaRPr lang="en-GB" dirty="0" smtClean="0"/>
          </a:p>
          <a:p>
            <a:pPr lvl="1" eaLnBrk="1" hangingPunct="1"/>
            <a:endParaRPr lang="en-GB" dirty="0" smtClean="0"/>
          </a:p>
          <a:p>
            <a:pPr eaLnBrk="1" hangingPunct="1">
              <a:spcAft>
                <a:spcPct val="0"/>
              </a:spcAft>
              <a:buFont typeface="Wingdings 2" charset="2"/>
              <a:buChar char=""/>
            </a:pPr>
            <a:r>
              <a:rPr lang="en-GB" dirty="0" smtClean="0"/>
              <a:t>Programmers can write control-flow operators that have to be built-in in eager languages.</a:t>
            </a:r>
          </a:p>
          <a:p>
            <a:pPr eaLnBrk="1" hangingPunct="1">
              <a:spcAft>
                <a:spcPct val="0"/>
              </a:spcAft>
              <a:buFont typeface="Wingdings 2" charset="2"/>
              <a:buChar char=""/>
            </a:pPr>
            <a:endParaRPr lang="en-US" dirty="0"/>
          </a:p>
        </p:txBody>
      </p:sp>
      <p:sp>
        <p:nvSpPr>
          <p:cNvPr id="62468" name="Rectangle 3"/>
          <p:cNvSpPr>
            <a:spLocks noChangeArrowheads="1"/>
          </p:cNvSpPr>
          <p:nvPr/>
        </p:nvSpPr>
        <p:spPr bwMode="auto">
          <a:xfrm>
            <a:off x="1778794" y="2870200"/>
            <a:ext cx="5586413" cy="1016000"/>
          </a:xfrm>
          <a:prstGeom prst="rect">
            <a:avLst/>
          </a:prstGeom>
          <a:solidFill>
            <a:srgbClr val="FFFF00"/>
          </a:solidFill>
          <a:ln w="19050">
            <a:noFill/>
            <a:miter lim="800000"/>
            <a:headEnd/>
            <a:tailEnd/>
          </a:ln>
        </p:spPr>
        <p:txBody>
          <a:bodyPr>
            <a:prstTxWarp prst="textNoShape">
              <a:avLst/>
            </a:prstTxWarp>
            <a:spAutoFit/>
          </a:bodyPr>
          <a:lstStyle/>
          <a:p>
            <a:pPr marL="290513" indent="-290513">
              <a:buClr>
                <a:srgbClr val="FF3300"/>
              </a:buClr>
              <a:buFont typeface="Wingdings" charset="2"/>
              <a:buNone/>
              <a:tabLst>
                <a:tab pos="2152650" algn="l"/>
              </a:tabLst>
            </a:pPr>
            <a:r>
              <a:rPr lang="en-GB" sz="2000" b="1">
                <a:solidFill>
                  <a:schemeClr val="bg1"/>
                </a:solidFill>
                <a:latin typeface="Courier New" charset="0"/>
              </a:rPr>
              <a:t>cond :: Bool -&gt; a -&gt; a -&gt; a</a:t>
            </a:r>
          </a:p>
          <a:p>
            <a:pPr marL="290513" indent="-290513">
              <a:buClr>
                <a:srgbClr val="FF3300"/>
              </a:buClr>
              <a:buFont typeface="Wingdings" charset="2"/>
              <a:buNone/>
              <a:tabLst>
                <a:tab pos="2152650" algn="l"/>
              </a:tabLst>
            </a:pPr>
            <a:r>
              <a:rPr lang="en-GB" sz="2000" b="1">
                <a:solidFill>
                  <a:schemeClr val="bg1"/>
                </a:solidFill>
                <a:latin typeface="Courier New" charset="0"/>
              </a:rPr>
              <a:t>cond True  t e = t</a:t>
            </a:r>
          </a:p>
          <a:p>
            <a:pPr marL="290513" indent="-290513">
              <a:buClr>
                <a:srgbClr val="FF3300"/>
              </a:buClr>
              <a:buFont typeface="Wingdings" charset="2"/>
              <a:buNone/>
              <a:tabLst>
                <a:tab pos="2152650" algn="l"/>
              </a:tabLst>
            </a:pPr>
            <a:r>
              <a:rPr lang="en-GB" sz="2000" b="1">
                <a:solidFill>
                  <a:schemeClr val="bg1"/>
                </a:solidFill>
                <a:latin typeface="Courier New" charset="0"/>
              </a:rPr>
              <a:t>cond False t e = e</a:t>
            </a:r>
          </a:p>
        </p:txBody>
      </p:sp>
      <p:sp>
        <p:nvSpPr>
          <p:cNvPr id="62469" name="Rectangle 6"/>
          <p:cNvSpPr>
            <a:spLocks noChangeArrowheads="1"/>
          </p:cNvSpPr>
          <p:nvPr/>
        </p:nvSpPr>
        <p:spPr bwMode="auto">
          <a:xfrm>
            <a:off x="2965450" y="5310188"/>
            <a:ext cx="5586413" cy="1016000"/>
          </a:xfrm>
          <a:prstGeom prst="rect">
            <a:avLst/>
          </a:prstGeom>
          <a:solidFill>
            <a:srgbClr val="FFFF00"/>
          </a:solidFill>
          <a:ln w="19050">
            <a:noFill/>
            <a:miter lim="800000"/>
            <a:headEnd/>
            <a:tailEnd/>
          </a:ln>
        </p:spPr>
        <p:txBody>
          <a:bodyPr>
            <a:prstTxWarp prst="textNoShape">
              <a:avLst/>
            </a:prstTxWarp>
            <a:spAutoFit/>
          </a:bodyPr>
          <a:lstStyle/>
          <a:p>
            <a:pPr marL="290513" indent="-290513">
              <a:buClr>
                <a:srgbClr val="FF3300"/>
              </a:buClr>
              <a:buFont typeface="Wingdings" charset="2"/>
              <a:buNone/>
              <a:tabLst>
                <a:tab pos="2152650" algn="l"/>
              </a:tabLst>
            </a:pPr>
            <a:r>
              <a:rPr lang="en-GB" sz="2000" b="1">
                <a:solidFill>
                  <a:schemeClr val="bg1"/>
                </a:solidFill>
                <a:latin typeface="Courier New" charset="0"/>
              </a:rPr>
              <a:t>(||) :: Bool -&gt; Bool -&gt; Bool</a:t>
            </a:r>
          </a:p>
          <a:p>
            <a:pPr marL="290513" indent="-290513">
              <a:buClr>
                <a:srgbClr val="FF3300"/>
              </a:buClr>
              <a:buFont typeface="Wingdings" charset="2"/>
              <a:buNone/>
              <a:tabLst>
                <a:tab pos="2152650" algn="l"/>
              </a:tabLst>
            </a:pPr>
            <a:r>
              <a:rPr lang="en-GB" sz="2000" b="1">
                <a:solidFill>
                  <a:schemeClr val="bg1"/>
                </a:solidFill>
                <a:latin typeface="Courier New" charset="0"/>
              </a:rPr>
              <a:t>True  || x = True</a:t>
            </a:r>
          </a:p>
          <a:p>
            <a:pPr marL="290513" indent="-290513">
              <a:buClr>
                <a:srgbClr val="FF3300"/>
              </a:buClr>
              <a:buFont typeface="Wingdings" charset="2"/>
              <a:buNone/>
              <a:tabLst>
                <a:tab pos="2152650" algn="l"/>
              </a:tabLst>
            </a:pPr>
            <a:r>
              <a:rPr lang="en-GB" sz="2000" b="1">
                <a:solidFill>
                  <a:schemeClr val="bg1"/>
                </a:solidFill>
                <a:latin typeface="Courier New" charset="0"/>
              </a:rPr>
              <a:t>False || x = x</a:t>
            </a:r>
          </a:p>
        </p:txBody>
      </p:sp>
      <p:sp>
        <p:nvSpPr>
          <p:cNvPr id="8" name="Rounded Rectangular Callout 7"/>
          <p:cNvSpPr/>
          <p:nvPr/>
        </p:nvSpPr>
        <p:spPr>
          <a:xfrm>
            <a:off x="808038" y="5548313"/>
            <a:ext cx="1597025" cy="1123950"/>
          </a:xfrm>
          <a:prstGeom prst="wedgeRoundRectCallout">
            <a:avLst>
              <a:gd name="adj1" fmla="val 82114"/>
              <a:gd name="adj2" fmla="val -422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tabLst>
                <a:tab pos="2695575" algn="l"/>
              </a:tabLst>
              <a:defRPr/>
            </a:pPr>
            <a:r>
              <a:rPr lang="en-GB" sz="2000" dirty="0">
                <a:solidFill>
                  <a:schemeClr val="bg1"/>
                </a:solidFill>
                <a:latin typeface="Chalkboard"/>
              </a:rPr>
              <a:t>Short-circuiting  “or”</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 name="TextBox 19"/>
          <p:cNvSpPr txBox="1"/>
          <p:nvPr/>
        </p:nvSpPr>
        <p:spPr>
          <a:xfrm>
            <a:off x="657216" y="1860543"/>
            <a:ext cx="5807084" cy="3416320"/>
          </a:xfrm>
          <a:prstGeom prst="rect">
            <a:avLst/>
          </a:prstGeom>
          <a:solidFill>
            <a:srgbClr val="FFFF00"/>
          </a:solidFill>
        </p:spPr>
        <p:txBody>
          <a:bodyPr wrap="square" rtlCol="0">
            <a:spAutoFit/>
          </a:bodyPr>
          <a:lstStyle/>
          <a:p>
            <a:pPr marL="548640" indent="-411480" eaLnBrk="1" fontAlgn="auto" hangingPunct="1">
              <a:buFont typeface="Monotype Sorts" charset="2"/>
              <a:buNone/>
              <a:defRPr/>
            </a:pPr>
            <a:r>
              <a:rPr lang="en-US" sz="2400" b="1" dirty="0" smtClean="0">
                <a:solidFill>
                  <a:schemeClr val="bg1"/>
                </a:solidFill>
                <a:latin typeface="Courier New"/>
                <a:cs typeface="Courier New"/>
              </a:rPr>
              <a:t>real procedure </a:t>
            </a:r>
            <a:r>
              <a:rPr lang="en-US" sz="2400" b="1" dirty="0" err="1" smtClean="0">
                <a:solidFill>
                  <a:schemeClr val="bg1"/>
                </a:solidFill>
                <a:latin typeface="Courier New"/>
                <a:cs typeface="Courier New"/>
              </a:rPr>
              <a:t>average(A,n</a:t>
            </a:r>
            <a:r>
              <a:rPr lang="en-US" sz="2400" b="1" dirty="0" smtClean="0">
                <a:solidFill>
                  <a:schemeClr val="bg1"/>
                </a:solidFill>
                <a:latin typeface="Courier New"/>
                <a:cs typeface="Courier New"/>
              </a:rPr>
              <a:t>);</a:t>
            </a:r>
          </a:p>
          <a:p>
            <a:pPr marL="548640" indent="-411480" eaLnBrk="1" fontAlgn="auto" hangingPunct="1">
              <a:buFont typeface="Monotype Sorts" charset="2"/>
              <a:buNone/>
              <a:defRPr/>
            </a:pPr>
            <a:r>
              <a:rPr lang="en-US" sz="2400" b="1" dirty="0" smtClean="0">
                <a:solidFill>
                  <a:schemeClr val="bg1"/>
                </a:solidFill>
                <a:latin typeface="Courier New"/>
                <a:cs typeface="Courier New"/>
              </a:rPr>
              <a:t>	real array A; integer </a:t>
            </a:r>
            <a:r>
              <a:rPr lang="en-US" sz="2400" b="1" dirty="0" err="1" smtClean="0">
                <a:solidFill>
                  <a:schemeClr val="bg1"/>
                </a:solidFill>
                <a:latin typeface="Courier New"/>
                <a:cs typeface="Courier New"/>
              </a:rPr>
              <a:t>n</a:t>
            </a:r>
            <a:r>
              <a:rPr lang="en-US" sz="2400" b="1" dirty="0" smtClean="0">
                <a:solidFill>
                  <a:schemeClr val="bg1"/>
                </a:solidFill>
                <a:latin typeface="Courier New"/>
                <a:cs typeface="Courier New"/>
              </a:rPr>
              <a:t>;</a:t>
            </a:r>
          </a:p>
          <a:p>
            <a:pPr marL="548640" indent="-411480" eaLnBrk="1" fontAlgn="auto" hangingPunct="1">
              <a:buFont typeface="Monotype Sorts" charset="2"/>
              <a:buNone/>
              <a:defRPr/>
            </a:pPr>
            <a:r>
              <a:rPr lang="en-US" sz="2400" b="1" dirty="0" smtClean="0">
                <a:solidFill>
                  <a:schemeClr val="bg1"/>
                </a:solidFill>
                <a:latin typeface="Courier New"/>
                <a:cs typeface="Courier New"/>
              </a:rPr>
              <a:t>	begin</a:t>
            </a:r>
          </a:p>
          <a:p>
            <a:pPr marL="548640" indent="-411480" eaLnBrk="1" fontAlgn="auto" hangingPunct="1">
              <a:buFont typeface="Monotype Sorts" charset="2"/>
              <a:buNone/>
              <a:defRPr/>
            </a:pPr>
            <a:r>
              <a:rPr lang="en-US" sz="2400" b="1" dirty="0" smtClean="0">
                <a:solidFill>
                  <a:schemeClr val="bg1"/>
                </a:solidFill>
                <a:latin typeface="Courier New"/>
                <a:cs typeface="Courier New"/>
              </a:rPr>
              <a:t>		real sum; sum := 0;</a:t>
            </a:r>
          </a:p>
          <a:p>
            <a:pPr marL="548640" indent="-411480" eaLnBrk="1" fontAlgn="auto" hangingPunct="1">
              <a:buFont typeface="Monotype Sorts" charset="2"/>
              <a:buNone/>
              <a:defRPr/>
            </a:pPr>
            <a:r>
              <a:rPr lang="en-US" sz="2400" b="1" dirty="0" smtClean="0">
                <a:solidFill>
                  <a:schemeClr val="bg1"/>
                </a:solidFill>
                <a:latin typeface="Courier New"/>
                <a:cs typeface="Courier New"/>
              </a:rPr>
              <a:t>		for </a:t>
            </a:r>
            <a:r>
              <a:rPr lang="en-US" sz="2400" b="1" dirty="0" err="1" smtClean="0">
                <a:solidFill>
                  <a:schemeClr val="bg1"/>
                </a:solidFill>
                <a:latin typeface="Courier New"/>
                <a:cs typeface="Courier New"/>
              </a:rPr>
              <a:t>i</a:t>
            </a:r>
            <a:r>
              <a:rPr lang="en-US" sz="2400" b="1" dirty="0" smtClean="0">
                <a:solidFill>
                  <a:schemeClr val="bg1"/>
                </a:solidFill>
                <a:latin typeface="Courier New"/>
                <a:cs typeface="Courier New"/>
              </a:rPr>
              <a:t> = 1 step 1 until </a:t>
            </a:r>
            <a:r>
              <a:rPr lang="en-US" sz="2400" b="1" dirty="0" err="1" smtClean="0">
                <a:solidFill>
                  <a:schemeClr val="bg1"/>
                </a:solidFill>
                <a:latin typeface="Courier New"/>
                <a:cs typeface="Courier New"/>
              </a:rPr>
              <a:t>n</a:t>
            </a:r>
            <a:r>
              <a:rPr lang="en-US" sz="2400" b="1" dirty="0" smtClean="0">
                <a:solidFill>
                  <a:schemeClr val="bg1"/>
                </a:solidFill>
                <a:latin typeface="Courier New"/>
                <a:cs typeface="Courier New"/>
              </a:rPr>
              <a:t> do</a:t>
            </a:r>
          </a:p>
          <a:p>
            <a:pPr marL="548640" indent="-411480" eaLnBrk="1" fontAlgn="auto" hangingPunct="1">
              <a:buFont typeface="Monotype Sorts" charset="2"/>
              <a:buNone/>
              <a:defRPr/>
            </a:pPr>
            <a:r>
              <a:rPr lang="en-US" sz="2400" b="1" dirty="0" smtClean="0">
                <a:solidFill>
                  <a:schemeClr val="bg1"/>
                </a:solidFill>
                <a:latin typeface="Courier New"/>
                <a:cs typeface="Courier New"/>
              </a:rPr>
              <a:t>		sum := sum + </a:t>
            </a:r>
            <a:r>
              <a:rPr lang="en-US" sz="2400" b="1" dirty="0" err="1" smtClean="0">
                <a:solidFill>
                  <a:schemeClr val="bg1"/>
                </a:solidFill>
                <a:latin typeface="Courier New"/>
                <a:cs typeface="Courier New"/>
              </a:rPr>
              <a:t>A[i</a:t>
            </a:r>
            <a:r>
              <a:rPr lang="en-US" sz="2400" b="1" dirty="0" smtClean="0">
                <a:solidFill>
                  <a:schemeClr val="bg1"/>
                </a:solidFill>
                <a:latin typeface="Courier New"/>
                <a:cs typeface="Courier New"/>
              </a:rPr>
              <a:t>];</a:t>
            </a:r>
          </a:p>
          <a:p>
            <a:pPr marL="548640" indent="-411480" eaLnBrk="1" fontAlgn="auto" hangingPunct="1">
              <a:buFont typeface="Monotype Sorts" charset="2"/>
              <a:buNone/>
              <a:defRPr/>
            </a:pPr>
            <a:r>
              <a:rPr lang="en-US" sz="2400" b="1" dirty="0" smtClean="0">
                <a:solidFill>
                  <a:schemeClr val="bg1"/>
                </a:solidFill>
                <a:latin typeface="Courier New"/>
                <a:cs typeface="Courier New"/>
              </a:rPr>
              <a:t>		average := sum/</a:t>
            </a:r>
            <a:r>
              <a:rPr lang="en-US" sz="2400" b="1" dirty="0" err="1" smtClean="0">
                <a:solidFill>
                  <a:schemeClr val="bg1"/>
                </a:solidFill>
                <a:latin typeface="Courier New"/>
                <a:cs typeface="Courier New"/>
              </a:rPr>
              <a:t>n</a:t>
            </a:r>
            <a:endParaRPr lang="en-US" sz="2400" b="1" dirty="0" smtClean="0">
              <a:solidFill>
                <a:schemeClr val="bg1"/>
              </a:solidFill>
              <a:latin typeface="Courier New"/>
              <a:cs typeface="Courier New"/>
            </a:endParaRPr>
          </a:p>
          <a:p>
            <a:pPr marL="548640" indent="-411480" eaLnBrk="1" fontAlgn="auto" hangingPunct="1">
              <a:buFont typeface="Monotype Sorts" charset="2"/>
              <a:buNone/>
              <a:defRPr/>
            </a:pPr>
            <a:r>
              <a:rPr lang="en-US" sz="2400" b="1" dirty="0" smtClean="0">
                <a:solidFill>
                  <a:schemeClr val="bg1"/>
                </a:solidFill>
                <a:latin typeface="Courier New"/>
                <a:cs typeface="Courier New"/>
              </a:rPr>
              <a:t>	end;</a:t>
            </a:r>
          </a:p>
        </p:txBody>
      </p:sp>
      <p:sp>
        <p:nvSpPr>
          <p:cNvPr id="7170" name="Rectangle 2"/>
          <p:cNvSpPr>
            <a:spLocks noGrp="1" noChangeArrowheads="1"/>
          </p:cNvSpPr>
          <p:nvPr>
            <p:ph type="title"/>
          </p:nvPr>
        </p:nvSpPr>
        <p:spPr/>
        <p:txBody>
          <a:bodyPr/>
          <a:lstStyle/>
          <a:p>
            <a:pPr eaLnBrk="1" fontAlgn="auto" hangingPunct="1">
              <a:spcAft>
                <a:spcPts val="0"/>
              </a:spcAft>
              <a:defRPr/>
            </a:pPr>
            <a:r>
              <a:rPr lang="en-US" dirty="0" err="1">
                <a:ea typeface="+mj-ea"/>
                <a:cs typeface="+mj-cs"/>
              </a:rPr>
              <a:t>Algol</a:t>
            </a:r>
            <a:r>
              <a:rPr lang="en-US" dirty="0">
                <a:ea typeface="+mj-ea"/>
                <a:cs typeface="+mj-cs"/>
              </a:rPr>
              <a:t> 60 Sample</a:t>
            </a:r>
          </a:p>
        </p:txBody>
      </p:sp>
      <p:sp>
        <p:nvSpPr>
          <p:cNvPr id="30" name="Rounded Rectangular Callout 29"/>
          <p:cNvSpPr/>
          <p:nvPr/>
        </p:nvSpPr>
        <p:spPr>
          <a:xfrm>
            <a:off x="6635750" y="2197100"/>
            <a:ext cx="2254250" cy="442674"/>
          </a:xfrm>
          <a:prstGeom prst="wedgeRoundRectCallout">
            <a:avLst>
              <a:gd name="adj1" fmla="val -88534"/>
              <a:gd name="adj2" fmla="val 238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smtClean="0">
                <a:solidFill>
                  <a:schemeClr val="bg1"/>
                </a:solidFill>
                <a:latin typeface="Chalkboard"/>
                <a:cs typeface="Chalkboard"/>
              </a:rPr>
              <a:t>No array bounds.</a:t>
            </a:r>
            <a:endParaRPr lang="en-US" sz="2000" dirty="0">
              <a:solidFill>
                <a:schemeClr val="bg1"/>
              </a:solidFill>
              <a:latin typeface="Chalkboard"/>
              <a:cs typeface="Chalkboard"/>
            </a:endParaRPr>
          </a:p>
        </p:txBody>
      </p:sp>
      <p:sp>
        <p:nvSpPr>
          <p:cNvPr id="31" name="Rounded Rectangular Callout 30"/>
          <p:cNvSpPr/>
          <p:nvPr/>
        </p:nvSpPr>
        <p:spPr>
          <a:xfrm>
            <a:off x="6661150" y="4368800"/>
            <a:ext cx="1581150" cy="442674"/>
          </a:xfrm>
          <a:prstGeom prst="wedgeRoundRectCallout">
            <a:avLst>
              <a:gd name="adj1" fmla="val -176887"/>
              <a:gd name="adj2" fmla="val 296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smtClean="0">
                <a:solidFill>
                  <a:srgbClr val="000000"/>
                </a:solidFill>
                <a:latin typeface="Chalkboard"/>
                <a:ea typeface="Chalkboard"/>
                <a:cs typeface="Chalkboard"/>
              </a:rPr>
              <a:t>No “;” here.</a:t>
            </a:r>
            <a:endParaRPr lang="en-US" sz="2000" dirty="0">
              <a:solidFill>
                <a:srgbClr val="000000"/>
              </a:solidFill>
              <a:latin typeface="Chalkboard"/>
              <a:ea typeface="Chalkboard"/>
              <a:cs typeface="Chalkboard"/>
            </a:endParaRPr>
          </a:p>
        </p:txBody>
      </p:sp>
      <p:sp>
        <p:nvSpPr>
          <p:cNvPr id="33" name="Rounded Rectangular Callout 32"/>
          <p:cNvSpPr/>
          <p:nvPr/>
        </p:nvSpPr>
        <p:spPr>
          <a:xfrm>
            <a:off x="2025650" y="5715000"/>
            <a:ext cx="5200650" cy="442674"/>
          </a:xfrm>
          <a:prstGeom prst="wedgeRoundRectCallout">
            <a:avLst>
              <a:gd name="adj1" fmla="val -41159"/>
              <a:gd name="adj2" fmla="val -2314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smtClean="0">
                <a:solidFill>
                  <a:srgbClr val="000000"/>
                </a:solidFill>
                <a:latin typeface="Chalkboard"/>
                <a:ea typeface="Chalkboard"/>
                <a:cs typeface="Chalkboard"/>
              </a:rPr>
              <a:t>Set procedure return value by assignment.</a:t>
            </a:r>
            <a:endParaRPr lang="en-US" sz="2000" dirty="0">
              <a:solidFill>
                <a:srgbClr val="000000"/>
              </a:solidFill>
              <a:latin typeface="Chalkboard"/>
              <a:ea typeface="Chalkboard"/>
              <a:cs typeface="Chalkboard"/>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cs typeface="+mj-cs"/>
              </a:rPr>
              <a:t>Using Laziness</a:t>
            </a:r>
            <a:endParaRPr lang="en-US" dirty="0">
              <a:ea typeface="+mj-ea"/>
              <a:cs typeface="+mj-cs"/>
            </a:endParaRPr>
          </a:p>
        </p:txBody>
      </p:sp>
      <p:sp>
        <p:nvSpPr>
          <p:cNvPr id="64515" name="Content Placeholder 2"/>
          <p:cNvSpPr>
            <a:spLocks noGrp="1"/>
          </p:cNvSpPr>
          <p:nvPr>
            <p:ph idx="1"/>
          </p:nvPr>
        </p:nvSpPr>
        <p:spPr/>
        <p:txBody>
          <a:bodyPr/>
          <a:lstStyle/>
          <a:p>
            <a:pPr lvl="1" eaLnBrk="1" hangingPunct="1"/>
            <a:endParaRPr lang="en-GB" dirty="0" smtClean="0"/>
          </a:p>
          <a:p>
            <a:pPr lvl="1" eaLnBrk="1" hangingPunct="1"/>
            <a:endParaRPr lang="en-US" dirty="0" smtClean="0"/>
          </a:p>
        </p:txBody>
      </p:sp>
      <p:sp>
        <p:nvSpPr>
          <p:cNvPr id="64516" name="Rectangle 3"/>
          <p:cNvSpPr>
            <a:spLocks noChangeArrowheads="1"/>
          </p:cNvSpPr>
          <p:nvPr/>
        </p:nvSpPr>
        <p:spPr bwMode="auto">
          <a:xfrm>
            <a:off x="568325" y="1600200"/>
            <a:ext cx="8180388" cy="1016000"/>
          </a:xfrm>
          <a:prstGeom prst="rect">
            <a:avLst/>
          </a:prstGeom>
          <a:solidFill>
            <a:srgbClr val="FFFF00"/>
          </a:solidFill>
          <a:ln w="19050">
            <a:noFill/>
            <a:miter lim="800000"/>
            <a:headEnd/>
            <a:tailEnd/>
          </a:ln>
        </p:spPr>
        <p:txBody>
          <a:bodyPr>
            <a:prstTxWarp prst="textNoShape">
              <a:avLst/>
            </a:prstTxWarp>
            <a:spAutoFit/>
          </a:bodyPr>
          <a:lstStyle/>
          <a:p>
            <a:pPr marL="290513" indent="-290513">
              <a:buClr>
                <a:srgbClr val="FF3300"/>
              </a:buClr>
              <a:buFont typeface="Wingdings" charset="2"/>
              <a:buNone/>
              <a:tabLst>
                <a:tab pos="2152650" algn="l"/>
              </a:tabLst>
            </a:pPr>
            <a:r>
              <a:rPr lang="en-GB" sz="2000" b="1">
                <a:solidFill>
                  <a:schemeClr val="bg1"/>
                </a:solidFill>
                <a:latin typeface="Courier New" charset="0"/>
              </a:rPr>
              <a:t>isSubString :: String -&gt; String -&gt; Bool</a:t>
            </a:r>
          </a:p>
          <a:p>
            <a:pPr marL="290513" indent="-290513">
              <a:buClr>
                <a:srgbClr val="FF3300"/>
              </a:buClr>
              <a:buFont typeface="Wingdings" charset="2"/>
              <a:buNone/>
              <a:tabLst>
                <a:tab pos="2152650" algn="l"/>
              </a:tabLst>
            </a:pPr>
            <a:r>
              <a:rPr lang="en-GB" sz="2000" b="1">
                <a:solidFill>
                  <a:schemeClr val="bg1"/>
                </a:solidFill>
                <a:latin typeface="Courier New" charset="0"/>
              </a:rPr>
              <a:t>x `isSubString` s = or [ x `isPrefixOf` t</a:t>
            </a:r>
          </a:p>
          <a:p>
            <a:pPr marL="290513" indent="-290513">
              <a:buClr>
                <a:srgbClr val="FF3300"/>
              </a:buClr>
              <a:buFont typeface="Wingdings" charset="2"/>
              <a:buNone/>
              <a:tabLst>
                <a:tab pos="2152650" algn="l"/>
              </a:tabLst>
            </a:pPr>
            <a:r>
              <a:rPr lang="en-GB" sz="2000" b="1">
                <a:solidFill>
                  <a:schemeClr val="bg1"/>
                </a:solidFill>
                <a:latin typeface="Courier New" charset="0"/>
              </a:rPr>
              <a:t>                       | t &lt;- suffixes s ] </a:t>
            </a:r>
          </a:p>
        </p:txBody>
      </p:sp>
      <p:sp>
        <p:nvSpPr>
          <p:cNvPr id="61445" name="Rectangle 5"/>
          <p:cNvSpPr>
            <a:spLocks noChangeArrowheads="1"/>
          </p:cNvSpPr>
          <p:nvPr/>
        </p:nvSpPr>
        <p:spPr bwMode="auto">
          <a:xfrm>
            <a:off x="530225" y="2954338"/>
            <a:ext cx="5819775" cy="1323975"/>
          </a:xfrm>
          <a:prstGeom prst="rect">
            <a:avLst/>
          </a:prstGeom>
          <a:solidFill>
            <a:srgbClr val="FFFF00"/>
          </a:solidFill>
          <a:ln w="19050">
            <a:noFill/>
            <a:miter lim="800000"/>
            <a:headEnd/>
            <a:tailEnd/>
          </a:ln>
        </p:spPr>
        <p:txBody>
          <a:bodyPr>
            <a:prstTxWarp prst="textNoShape">
              <a:avLst/>
            </a:prstTxWarp>
            <a:spAutoFit/>
          </a:bodyPr>
          <a:lstStyle/>
          <a:p>
            <a:pPr marL="290513" indent="-290513">
              <a:buClr>
                <a:srgbClr val="FF3300"/>
              </a:buClr>
              <a:buFont typeface="Wingdings" charset="2"/>
              <a:buNone/>
              <a:tabLst>
                <a:tab pos="2152650" algn="l"/>
              </a:tabLst>
            </a:pPr>
            <a:r>
              <a:rPr lang="en-GB" sz="2000" b="1" dirty="0">
                <a:solidFill>
                  <a:schemeClr val="bg1"/>
                </a:solidFill>
                <a:latin typeface="Courier New" charset="0"/>
              </a:rPr>
              <a:t>suffixes:: String -&gt; [String]</a:t>
            </a:r>
          </a:p>
          <a:p>
            <a:pPr marL="290513" indent="-290513">
              <a:buClr>
                <a:srgbClr val="FF3300"/>
              </a:buClr>
              <a:buFont typeface="Wingdings" charset="2"/>
              <a:buNone/>
              <a:tabLst>
                <a:tab pos="2152650" algn="l"/>
              </a:tabLst>
            </a:pPr>
            <a:r>
              <a:rPr lang="en-GB" sz="2000" b="1" dirty="0">
                <a:solidFill>
                  <a:srgbClr val="FF0000"/>
                </a:solidFill>
                <a:latin typeface="Courier New" charset="0"/>
              </a:rPr>
              <a:t>-- All suffixes of </a:t>
            </a:r>
            <a:r>
              <a:rPr lang="en-GB" sz="2000" b="1" dirty="0" err="1">
                <a:solidFill>
                  <a:srgbClr val="FF0000"/>
                </a:solidFill>
                <a:latin typeface="Courier New" charset="0"/>
              </a:rPr>
              <a:t>s</a:t>
            </a:r>
            <a:endParaRPr lang="en-GB" sz="2000" b="1" dirty="0">
              <a:solidFill>
                <a:srgbClr val="FF0000"/>
              </a:solidFill>
              <a:latin typeface="Courier New" charset="0"/>
            </a:endParaRPr>
          </a:p>
          <a:p>
            <a:pPr marL="290513" indent="-290513">
              <a:buClr>
                <a:srgbClr val="FF3300"/>
              </a:buClr>
              <a:buFont typeface="Wingdings" charset="2"/>
              <a:buNone/>
              <a:tabLst>
                <a:tab pos="2152650" algn="l"/>
              </a:tabLst>
            </a:pPr>
            <a:r>
              <a:rPr lang="en-GB" sz="2000" b="1" dirty="0">
                <a:solidFill>
                  <a:schemeClr val="bg1"/>
                </a:solidFill>
                <a:latin typeface="Courier New" charset="0"/>
              </a:rPr>
              <a:t>suffixes[]     = [[]]</a:t>
            </a:r>
          </a:p>
          <a:p>
            <a:pPr marL="290513" indent="-290513">
              <a:buClr>
                <a:srgbClr val="FF3300"/>
              </a:buClr>
              <a:buFont typeface="Wingdings" charset="2"/>
              <a:buNone/>
              <a:tabLst>
                <a:tab pos="2152650" algn="l"/>
              </a:tabLst>
            </a:pPr>
            <a:r>
              <a:rPr lang="en-GB" sz="2000" b="1" dirty="0" err="1">
                <a:solidFill>
                  <a:schemeClr val="bg1"/>
                </a:solidFill>
                <a:latin typeface="Courier New" charset="0"/>
              </a:rPr>
              <a:t>suffixes(x:xs</a:t>
            </a:r>
            <a:r>
              <a:rPr lang="en-GB" sz="2000" b="1" dirty="0">
                <a:solidFill>
                  <a:schemeClr val="bg1"/>
                </a:solidFill>
                <a:latin typeface="Courier New" charset="0"/>
              </a:rPr>
              <a:t>) = (</a:t>
            </a:r>
            <a:r>
              <a:rPr lang="en-GB" sz="2000" b="1" dirty="0" err="1">
                <a:solidFill>
                  <a:schemeClr val="bg1"/>
                </a:solidFill>
                <a:latin typeface="Courier New" charset="0"/>
              </a:rPr>
              <a:t>x:xs</a:t>
            </a:r>
            <a:r>
              <a:rPr lang="en-GB" sz="2000" b="1" dirty="0">
                <a:solidFill>
                  <a:schemeClr val="bg1"/>
                </a:solidFill>
                <a:latin typeface="Courier New" charset="0"/>
              </a:rPr>
              <a:t>) : suffixes </a:t>
            </a:r>
            <a:r>
              <a:rPr lang="en-GB" sz="2000" b="1" dirty="0" err="1">
                <a:solidFill>
                  <a:schemeClr val="bg1"/>
                </a:solidFill>
                <a:latin typeface="Courier New" charset="0"/>
              </a:rPr>
              <a:t>xs</a:t>
            </a:r>
            <a:endParaRPr lang="en-GB" sz="2000" b="1" dirty="0">
              <a:solidFill>
                <a:schemeClr val="bg1"/>
              </a:solidFill>
              <a:latin typeface="Courier New" charset="0"/>
            </a:endParaRPr>
          </a:p>
        </p:txBody>
      </p:sp>
      <p:sp>
        <p:nvSpPr>
          <p:cNvPr id="61446" name="Rectangle 7"/>
          <p:cNvSpPr>
            <a:spLocks noChangeArrowheads="1"/>
          </p:cNvSpPr>
          <p:nvPr/>
        </p:nvSpPr>
        <p:spPr bwMode="auto">
          <a:xfrm>
            <a:off x="519113" y="4730750"/>
            <a:ext cx="8178800" cy="1323975"/>
          </a:xfrm>
          <a:prstGeom prst="rect">
            <a:avLst/>
          </a:prstGeom>
          <a:solidFill>
            <a:srgbClr val="FFFF00"/>
          </a:solidFill>
          <a:ln w="19050">
            <a:noFill/>
            <a:miter lim="800000"/>
            <a:headEnd/>
            <a:tailEnd/>
          </a:ln>
        </p:spPr>
        <p:txBody>
          <a:bodyPr>
            <a:prstTxWarp prst="textNoShape">
              <a:avLst/>
            </a:prstTxWarp>
            <a:spAutoFit/>
          </a:bodyPr>
          <a:lstStyle/>
          <a:p>
            <a:pPr marL="290513" indent="-290513">
              <a:buClr>
                <a:srgbClr val="FF3300"/>
              </a:buClr>
              <a:buFont typeface="Wingdings" charset="2"/>
              <a:buNone/>
              <a:tabLst>
                <a:tab pos="2152650" algn="l"/>
              </a:tabLst>
            </a:pPr>
            <a:r>
              <a:rPr lang="en-GB" sz="2000" b="1" dirty="0">
                <a:solidFill>
                  <a:schemeClr val="bg1"/>
                </a:solidFill>
                <a:latin typeface="Courier New" charset="0"/>
              </a:rPr>
              <a:t>or :: [</a:t>
            </a:r>
            <a:r>
              <a:rPr lang="en-GB" sz="2000" b="1" dirty="0" err="1">
                <a:solidFill>
                  <a:schemeClr val="bg1"/>
                </a:solidFill>
                <a:latin typeface="Courier New" charset="0"/>
              </a:rPr>
              <a:t>Bool</a:t>
            </a:r>
            <a:r>
              <a:rPr lang="en-GB" sz="2000" b="1" dirty="0">
                <a:solidFill>
                  <a:schemeClr val="bg1"/>
                </a:solidFill>
                <a:latin typeface="Courier New" charset="0"/>
              </a:rPr>
              <a:t>] -&gt; </a:t>
            </a:r>
            <a:r>
              <a:rPr lang="en-GB" sz="2000" b="1" dirty="0" err="1">
                <a:solidFill>
                  <a:schemeClr val="bg1"/>
                </a:solidFill>
                <a:latin typeface="Courier New" charset="0"/>
              </a:rPr>
              <a:t>Bool</a:t>
            </a:r>
            <a:endParaRPr lang="en-GB" sz="2000" b="1" dirty="0">
              <a:solidFill>
                <a:schemeClr val="bg1"/>
              </a:solidFill>
              <a:latin typeface="Courier New" charset="0"/>
            </a:endParaRPr>
          </a:p>
          <a:p>
            <a:pPr marL="290513" indent="-290513">
              <a:buClr>
                <a:srgbClr val="FF3300"/>
              </a:buClr>
              <a:buFont typeface="Wingdings" charset="2"/>
              <a:buNone/>
              <a:tabLst>
                <a:tab pos="2152650" algn="l"/>
              </a:tabLst>
            </a:pPr>
            <a:r>
              <a:rPr lang="en-GB" sz="2000" b="1" dirty="0">
                <a:solidFill>
                  <a:srgbClr val="FF0000"/>
                </a:solidFill>
                <a:latin typeface="Courier New" charset="0"/>
              </a:rPr>
              <a:t>-- (or </a:t>
            </a:r>
            <a:r>
              <a:rPr lang="en-GB" sz="2000" b="1" dirty="0" err="1">
                <a:solidFill>
                  <a:srgbClr val="FF0000"/>
                </a:solidFill>
                <a:latin typeface="Courier New" charset="0"/>
              </a:rPr>
              <a:t>bs</a:t>
            </a:r>
            <a:r>
              <a:rPr lang="en-GB" sz="2000" b="1" dirty="0">
                <a:solidFill>
                  <a:srgbClr val="FF0000"/>
                </a:solidFill>
                <a:latin typeface="Courier New" charset="0"/>
              </a:rPr>
              <a:t>) returns True if any of the </a:t>
            </a:r>
            <a:r>
              <a:rPr lang="en-GB" sz="2000" b="1" dirty="0" err="1">
                <a:solidFill>
                  <a:srgbClr val="FF0000"/>
                </a:solidFill>
                <a:latin typeface="Courier New" charset="0"/>
              </a:rPr>
              <a:t>bs</a:t>
            </a:r>
            <a:r>
              <a:rPr lang="en-GB" sz="2000" b="1" dirty="0">
                <a:solidFill>
                  <a:srgbClr val="FF0000"/>
                </a:solidFill>
                <a:latin typeface="Courier New" charset="0"/>
              </a:rPr>
              <a:t> is True</a:t>
            </a:r>
          </a:p>
          <a:p>
            <a:pPr marL="290513" indent="-290513">
              <a:buClr>
                <a:srgbClr val="FF3300"/>
              </a:buClr>
              <a:buFont typeface="Wingdings" charset="2"/>
              <a:buNone/>
              <a:tabLst>
                <a:tab pos="2152650" algn="l"/>
              </a:tabLst>
            </a:pPr>
            <a:r>
              <a:rPr lang="en-GB" sz="2000" b="1" dirty="0">
                <a:solidFill>
                  <a:schemeClr val="bg1"/>
                </a:solidFill>
                <a:latin typeface="Courier New" charset="0"/>
              </a:rPr>
              <a:t>or []     = False</a:t>
            </a:r>
          </a:p>
          <a:p>
            <a:pPr marL="290513" indent="-290513">
              <a:buClr>
                <a:srgbClr val="FF3300"/>
              </a:buClr>
              <a:buFont typeface="Wingdings" charset="2"/>
              <a:buNone/>
              <a:tabLst>
                <a:tab pos="2152650" algn="l"/>
              </a:tabLst>
            </a:pPr>
            <a:r>
              <a:rPr lang="en-GB" sz="2000" b="1" dirty="0">
                <a:solidFill>
                  <a:schemeClr val="bg1"/>
                </a:solidFill>
                <a:latin typeface="Courier New" charset="0"/>
              </a:rPr>
              <a:t>or (</a:t>
            </a:r>
            <a:r>
              <a:rPr lang="en-GB" sz="2000" b="1" dirty="0" err="1">
                <a:solidFill>
                  <a:schemeClr val="bg1"/>
                </a:solidFill>
                <a:latin typeface="Courier New" charset="0"/>
              </a:rPr>
              <a:t>b:bs</a:t>
            </a:r>
            <a:r>
              <a:rPr lang="en-GB" sz="2000" b="1" dirty="0">
                <a:solidFill>
                  <a:schemeClr val="bg1"/>
                </a:solidFill>
                <a:latin typeface="Courier New" charset="0"/>
              </a:rPr>
              <a:t>) = </a:t>
            </a:r>
            <a:r>
              <a:rPr lang="en-GB" sz="2000" b="1" dirty="0" err="1">
                <a:solidFill>
                  <a:schemeClr val="bg1"/>
                </a:solidFill>
                <a:latin typeface="Courier New" charset="0"/>
              </a:rPr>
              <a:t>b</a:t>
            </a:r>
            <a:r>
              <a:rPr lang="en-GB" sz="2000" b="1" dirty="0">
                <a:solidFill>
                  <a:schemeClr val="bg1"/>
                </a:solidFill>
                <a:latin typeface="Courier New" charset="0"/>
              </a:rPr>
              <a:t> || or </a:t>
            </a:r>
            <a:r>
              <a:rPr lang="en-GB" sz="2000" b="1" dirty="0" err="1">
                <a:solidFill>
                  <a:schemeClr val="bg1"/>
                </a:solidFill>
                <a:latin typeface="Courier New" charset="0"/>
              </a:rPr>
              <a:t>bs</a:t>
            </a:r>
            <a:endParaRPr lang="en-GB" sz="2000" b="1" dirty="0">
              <a:solidFill>
                <a:schemeClr val="bg1"/>
              </a:solidFill>
              <a:latin typeface="Courier New" charset="0"/>
            </a:endParaRPr>
          </a:p>
        </p:txBody>
      </p:sp>
      <p:sp>
        <p:nvSpPr>
          <p:cNvPr id="9" name="Rounded Rectangular Callout 8"/>
          <p:cNvSpPr/>
          <p:nvPr/>
        </p:nvSpPr>
        <p:spPr>
          <a:xfrm>
            <a:off x="6299200" y="3092450"/>
            <a:ext cx="2660650" cy="442913"/>
          </a:xfrm>
          <a:prstGeom prst="wedgeRoundRectCallout">
            <a:avLst>
              <a:gd name="adj1" fmla="val -87851"/>
              <a:gd name="adj2" fmla="val -361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spAutoFit/>
          </a:bodyPr>
          <a:lstStyle/>
          <a:p>
            <a:pPr algn="ctr">
              <a:tabLst>
                <a:tab pos="2695575" algn="l"/>
              </a:tabLst>
              <a:defRPr/>
            </a:pPr>
            <a:r>
              <a:rPr lang="en-GB" sz="2000" dirty="0">
                <a:solidFill>
                  <a:schemeClr val="bg1"/>
                </a:solidFill>
                <a:latin typeface="Chalkboard"/>
                <a:ea typeface="ＭＳ Ｐゴシック" charset="-128"/>
                <a:cs typeface="ＭＳ Ｐゴシック" charset="-128"/>
              </a:rPr>
              <a:t>type String = [Char]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nimBg="1"/>
      <p:bldP spid="61446" grpId="0" animBg="1"/>
      <p:bldP spid="9" grpId="0" animBg="1"/>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cs typeface="+mj-cs"/>
              </a:rPr>
              <a:t>A Lazy Paradigm</a:t>
            </a:r>
            <a:endParaRPr lang="en-US" dirty="0">
              <a:ea typeface="+mj-ea"/>
              <a:cs typeface="+mj-cs"/>
            </a:endParaRPr>
          </a:p>
        </p:txBody>
      </p:sp>
      <p:sp>
        <p:nvSpPr>
          <p:cNvPr id="66563" name="Content Placeholder 2"/>
          <p:cNvSpPr>
            <a:spLocks noGrp="1"/>
          </p:cNvSpPr>
          <p:nvPr>
            <p:ph idx="1"/>
          </p:nvPr>
        </p:nvSpPr>
        <p:spPr/>
        <p:txBody>
          <a:bodyPr/>
          <a:lstStyle/>
          <a:p>
            <a:pPr eaLnBrk="1" hangingPunct="1">
              <a:spcAft>
                <a:spcPct val="0"/>
              </a:spcAft>
              <a:buFont typeface="Wingdings 2" charset="2"/>
              <a:buChar char=""/>
            </a:pPr>
            <a:r>
              <a:rPr lang="en-GB" dirty="0" smtClean="0"/>
              <a:t>Generate all solutions (an enormous tree)</a:t>
            </a:r>
          </a:p>
          <a:p>
            <a:pPr eaLnBrk="1" hangingPunct="1">
              <a:spcAft>
                <a:spcPct val="0"/>
              </a:spcAft>
              <a:buFont typeface="Wingdings 2" charset="2"/>
              <a:buChar char=""/>
            </a:pPr>
            <a:r>
              <a:rPr lang="en-GB" dirty="0" smtClean="0"/>
              <a:t>Walk the tree to find the solution you want</a:t>
            </a:r>
          </a:p>
          <a:p>
            <a:pPr lvl="1" eaLnBrk="1" hangingPunct="1"/>
            <a:endParaRPr lang="en-GB" dirty="0" smtClean="0"/>
          </a:p>
          <a:p>
            <a:pPr lvl="1" eaLnBrk="1" hangingPunct="1"/>
            <a:endParaRPr lang="en-US" dirty="0"/>
          </a:p>
        </p:txBody>
      </p:sp>
      <p:sp>
        <p:nvSpPr>
          <p:cNvPr id="66564" name="Rectangle 3"/>
          <p:cNvSpPr>
            <a:spLocks noChangeArrowheads="1"/>
          </p:cNvSpPr>
          <p:nvPr/>
        </p:nvSpPr>
        <p:spPr bwMode="auto">
          <a:xfrm>
            <a:off x="2152650" y="3168650"/>
            <a:ext cx="5586413" cy="1322388"/>
          </a:xfrm>
          <a:prstGeom prst="rect">
            <a:avLst/>
          </a:prstGeom>
          <a:solidFill>
            <a:srgbClr val="FFFF00"/>
          </a:solidFill>
          <a:ln w="19050">
            <a:noFill/>
            <a:miter lim="800000"/>
            <a:headEnd/>
            <a:tailEnd/>
          </a:ln>
        </p:spPr>
        <p:txBody>
          <a:bodyPr>
            <a:prstTxWarp prst="textNoShape">
              <a:avLst/>
            </a:prstTxWarp>
            <a:spAutoFit/>
          </a:bodyPr>
          <a:lstStyle/>
          <a:p>
            <a:pPr marL="290513" indent="-290513">
              <a:buClr>
                <a:srgbClr val="FF3300"/>
              </a:buClr>
              <a:buFont typeface="Wingdings" charset="2"/>
              <a:buNone/>
              <a:tabLst>
                <a:tab pos="2152650" algn="l"/>
              </a:tabLst>
            </a:pPr>
            <a:r>
              <a:rPr lang="en-GB" sz="2000" b="1">
                <a:solidFill>
                  <a:schemeClr val="bg1"/>
                </a:solidFill>
                <a:latin typeface="Courier New" charset="0"/>
              </a:rPr>
              <a:t>nextMove :: Board -&gt; Move</a:t>
            </a:r>
          </a:p>
          <a:p>
            <a:pPr marL="290513" indent="-290513">
              <a:buClr>
                <a:srgbClr val="FF3300"/>
              </a:buClr>
              <a:buFont typeface="Wingdings" charset="2"/>
              <a:buNone/>
              <a:tabLst>
                <a:tab pos="2152650" algn="l"/>
              </a:tabLst>
            </a:pPr>
            <a:r>
              <a:rPr lang="en-GB" sz="2000" b="1">
                <a:solidFill>
                  <a:schemeClr val="bg1"/>
                </a:solidFill>
                <a:latin typeface="Courier New" charset="0"/>
              </a:rPr>
              <a:t>nextMove b = selectMove allMoves</a:t>
            </a:r>
          </a:p>
          <a:p>
            <a:pPr marL="290513" indent="-290513">
              <a:buClr>
                <a:srgbClr val="FF3300"/>
              </a:buClr>
              <a:buFont typeface="Wingdings" charset="2"/>
              <a:buNone/>
              <a:tabLst>
                <a:tab pos="2152650" algn="l"/>
              </a:tabLst>
            </a:pPr>
            <a:r>
              <a:rPr lang="en-GB" sz="2000" b="1">
                <a:solidFill>
                  <a:schemeClr val="bg1"/>
                </a:solidFill>
                <a:latin typeface="Courier New" charset="0"/>
              </a:rPr>
              <a:t>	where</a:t>
            </a:r>
          </a:p>
          <a:p>
            <a:pPr marL="290513" indent="-290513">
              <a:buClr>
                <a:srgbClr val="FF3300"/>
              </a:buClr>
              <a:buFont typeface="Wingdings" charset="2"/>
              <a:buNone/>
              <a:tabLst>
                <a:tab pos="2152650" algn="l"/>
              </a:tabLst>
            </a:pPr>
            <a:r>
              <a:rPr lang="en-GB" sz="2000" b="1">
                <a:solidFill>
                  <a:schemeClr val="bg1"/>
                </a:solidFill>
                <a:latin typeface="Courier New" charset="0"/>
              </a:rPr>
              <a:t>	  allMoves = allMovesFrom b</a:t>
            </a:r>
          </a:p>
        </p:txBody>
      </p:sp>
      <p:sp>
        <p:nvSpPr>
          <p:cNvPr id="5" name="Rounded Rectangular Callout 4"/>
          <p:cNvSpPr/>
          <p:nvPr/>
        </p:nvSpPr>
        <p:spPr>
          <a:xfrm>
            <a:off x="287338" y="4767263"/>
            <a:ext cx="3206750" cy="715089"/>
          </a:xfrm>
          <a:prstGeom prst="wedgeRoundRectCallout">
            <a:avLst>
              <a:gd name="adj1" fmla="val 57458"/>
              <a:gd name="adj2" fmla="val -784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spAutoFit/>
          </a:bodyPr>
          <a:lstStyle/>
          <a:p>
            <a:pPr algn="ctr">
              <a:tabLst>
                <a:tab pos="2695575" algn="l"/>
              </a:tabLst>
              <a:defRPr/>
            </a:pPr>
            <a:r>
              <a:rPr lang="en-GB" dirty="0">
                <a:solidFill>
                  <a:schemeClr val="bg1"/>
                </a:solidFill>
                <a:latin typeface="Chalkboard"/>
                <a:ea typeface="ＭＳ Ｐゴシック" charset="-128"/>
                <a:cs typeface="ＭＳ Ｐゴシック" charset="-128"/>
              </a:rPr>
              <a:t>A gigantic (perhaps infinite) tree of possible moves </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p:txBody>
          <a:bodyPr/>
          <a:lstStyle/>
          <a:p>
            <a:pPr eaLnBrk="1" fontAlgn="auto" hangingPunct="1">
              <a:spcAft>
                <a:spcPts val="0"/>
              </a:spcAft>
              <a:defRPr/>
            </a:pPr>
            <a:r>
              <a:rPr lang="en-US" dirty="0">
                <a:ea typeface="+mj-ea"/>
                <a:cs typeface="+mj-cs"/>
              </a:rPr>
              <a:t>Core</a:t>
            </a:r>
            <a:r>
              <a:rPr lang="en-US" dirty="0" smtClean="0">
                <a:ea typeface="+mj-ea"/>
                <a:cs typeface="+mj-cs"/>
              </a:rPr>
              <a:t> Haskell</a:t>
            </a:r>
            <a:endParaRPr lang="en-US" dirty="0">
              <a:ea typeface="+mj-ea"/>
              <a:cs typeface="+mj-cs"/>
            </a:endParaRPr>
          </a:p>
        </p:txBody>
      </p:sp>
      <p:sp>
        <p:nvSpPr>
          <p:cNvPr id="68611" name="Rectangle 1027"/>
          <p:cNvSpPr>
            <a:spLocks noGrp="1" noChangeArrowheads="1"/>
          </p:cNvSpPr>
          <p:nvPr>
            <p:ph type="body" idx="1"/>
          </p:nvPr>
        </p:nvSpPr>
        <p:spPr>
          <a:xfrm>
            <a:off x="609600" y="1600200"/>
            <a:ext cx="3810000" cy="4457700"/>
          </a:xfrm>
        </p:spPr>
        <p:txBody>
          <a:bodyPr/>
          <a:lstStyle/>
          <a:p>
            <a:pPr eaLnBrk="1" hangingPunct="1">
              <a:spcAft>
                <a:spcPct val="0"/>
              </a:spcAft>
              <a:buFont typeface="Wingdings 2" charset="2"/>
              <a:buChar char=""/>
            </a:pPr>
            <a:r>
              <a:rPr lang="en-US" dirty="0"/>
              <a:t>Basic Types</a:t>
            </a:r>
          </a:p>
          <a:p>
            <a:pPr lvl="1" eaLnBrk="1" hangingPunct="1"/>
            <a:r>
              <a:rPr lang="en-US" dirty="0"/>
              <a:t>Unit</a:t>
            </a:r>
          </a:p>
          <a:p>
            <a:pPr lvl="1" eaLnBrk="1" hangingPunct="1"/>
            <a:r>
              <a:rPr lang="en-US" dirty="0"/>
              <a:t>Booleans</a:t>
            </a:r>
          </a:p>
          <a:p>
            <a:pPr lvl="1" eaLnBrk="1" hangingPunct="1"/>
            <a:r>
              <a:rPr lang="en-US" dirty="0"/>
              <a:t>Integers </a:t>
            </a:r>
          </a:p>
          <a:p>
            <a:pPr lvl="1" eaLnBrk="1" hangingPunct="1"/>
            <a:r>
              <a:rPr lang="en-US" dirty="0"/>
              <a:t>Strings</a:t>
            </a:r>
          </a:p>
          <a:p>
            <a:pPr lvl="1" eaLnBrk="1" hangingPunct="1"/>
            <a:r>
              <a:rPr lang="en-US" dirty="0" err="1"/>
              <a:t>Reals</a:t>
            </a:r>
            <a:endParaRPr lang="en-US" dirty="0"/>
          </a:p>
          <a:p>
            <a:pPr lvl="1" eaLnBrk="1" hangingPunct="1"/>
            <a:r>
              <a:rPr lang="en-US" dirty="0" err="1"/>
              <a:t>Tuples</a:t>
            </a:r>
            <a:endParaRPr lang="en-US" dirty="0"/>
          </a:p>
          <a:p>
            <a:pPr lvl="1" eaLnBrk="1" hangingPunct="1"/>
            <a:r>
              <a:rPr lang="en-US" dirty="0"/>
              <a:t>Lists</a:t>
            </a:r>
          </a:p>
          <a:p>
            <a:pPr lvl="1" eaLnBrk="1" hangingPunct="1"/>
            <a:r>
              <a:rPr lang="en-US" dirty="0"/>
              <a:t>Records</a:t>
            </a:r>
          </a:p>
        </p:txBody>
      </p:sp>
      <p:sp>
        <p:nvSpPr>
          <p:cNvPr id="68612" name="Rectangle 1028"/>
          <p:cNvSpPr>
            <a:spLocks noChangeArrowheads="1"/>
          </p:cNvSpPr>
          <p:nvPr/>
        </p:nvSpPr>
        <p:spPr bwMode="auto">
          <a:xfrm>
            <a:off x="4648200" y="1600200"/>
            <a:ext cx="3962400" cy="4457700"/>
          </a:xfrm>
          <a:prstGeom prst="rect">
            <a:avLst/>
          </a:prstGeom>
          <a:noFill/>
          <a:ln w="9525">
            <a:noFill/>
            <a:miter lim="800000"/>
            <a:headEnd/>
            <a:tailEnd/>
          </a:ln>
        </p:spPr>
        <p:txBody>
          <a:bodyPr>
            <a:prstTxWarp prst="textNoShape">
              <a:avLst/>
            </a:prstTxWarp>
          </a:bodyPr>
          <a:lstStyle/>
          <a:p>
            <a:pPr marL="342900" indent="-342900">
              <a:buClr>
                <a:srgbClr val="FFFF00"/>
              </a:buClr>
              <a:buFont typeface="Wingdings" charset="2"/>
              <a:buChar char="§"/>
            </a:pPr>
            <a:r>
              <a:rPr kumimoji="1" lang="en-US" sz="2800" dirty="0">
                <a:latin typeface="Chalkboard"/>
                <a:ea typeface="Chalkboard"/>
                <a:cs typeface="Chalkboard"/>
              </a:rPr>
              <a:t>Patterns</a:t>
            </a:r>
          </a:p>
          <a:p>
            <a:pPr marL="342900" indent="-342900">
              <a:buClr>
                <a:srgbClr val="FFFF00"/>
              </a:buClr>
              <a:buFont typeface="Wingdings" charset="2"/>
              <a:buChar char="§"/>
            </a:pPr>
            <a:r>
              <a:rPr kumimoji="1" lang="en-US" sz="2800" dirty="0">
                <a:latin typeface="Chalkboard"/>
                <a:ea typeface="Chalkboard"/>
                <a:cs typeface="Chalkboard"/>
              </a:rPr>
              <a:t>Declarations</a:t>
            </a:r>
          </a:p>
          <a:p>
            <a:pPr marL="342900" indent="-342900">
              <a:buClr>
                <a:srgbClr val="FFFF00"/>
              </a:buClr>
              <a:buFont typeface="Wingdings" charset="2"/>
              <a:buChar char="§"/>
            </a:pPr>
            <a:r>
              <a:rPr kumimoji="1" lang="en-US" sz="2800" dirty="0">
                <a:latin typeface="Chalkboard"/>
                <a:ea typeface="Chalkboard"/>
                <a:cs typeface="Chalkboard"/>
              </a:rPr>
              <a:t>Functions</a:t>
            </a:r>
          </a:p>
          <a:p>
            <a:pPr marL="342900" indent="-342900">
              <a:buClr>
                <a:srgbClr val="FFFF00"/>
              </a:buClr>
              <a:buFont typeface="Wingdings" charset="2"/>
              <a:buChar char="§"/>
            </a:pPr>
            <a:r>
              <a:rPr kumimoji="1" lang="en-US" sz="2800" dirty="0">
                <a:latin typeface="Chalkboard"/>
                <a:ea typeface="Chalkboard"/>
                <a:cs typeface="Chalkboard"/>
              </a:rPr>
              <a:t>Polymorphism</a:t>
            </a:r>
          </a:p>
          <a:p>
            <a:pPr marL="342900" indent="-342900">
              <a:buClr>
                <a:srgbClr val="FFFF00"/>
              </a:buClr>
              <a:buFont typeface="Wingdings" charset="2"/>
              <a:buChar char="§"/>
            </a:pPr>
            <a:r>
              <a:rPr kumimoji="1" lang="en-US" sz="2800" dirty="0">
                <a:latin typeface="Chalkboard"/>
                <a:ea typeface="Chalkboard"/>
                <a:cs typeface="Chalkboard"/>
              </a:rPr>
              <a:t>Type declarations</a:t>
            </a:r>
          </a:p>
          <a:p>
            <a:pPr marL="342900" indent="-342900">
              <a:buClr>
                <a:srgbClr val="FFFF00"/>
              </a:buClr>
              <a:buFont typeface="Wingdings" charset="2"/>
              <a:buChar char="§"/>
            </a:pPr>
            <a:r>
              <a:rPr kumimoji="1" lang="en-US" sz="2800" dirty="0">
                <a:solidFill>
                  <a:srgbClr val="FFFF00"/>
                </a:solidFill>
                <a:latin typeface="Chalkboard"/>
                <a:ea typeface="Chalkboard"/>
                <a:cs typeface="Chalkboard"/>
              </a:rPr>
              <a:t>Type Classes</a:t>
            </a:r>
          </a:p>
          <a:p>
            <a:pPr marL="342900" indent="-342900">
              <a:buClr>
                <a:srgbClr val="FFFF00"/>
              </a:buClr>
              <a:buFont typeface="Wingdings" charset="2"/>
              <a:buChar char="§"/>
            </a:pPr>
            <a:r>
              <a:rPr kumimoji="1" lang="en-US" sz="2800" dirty="0">
                <a:solidFill>
                  <a:srgbClr val="FFFF00"/>
                </a:solidFill>
                <a:latin typeface="Chalkboard"/>
                <a:ea typeface="Chalkboard"/>
                <a:cs typeface="Chalkboard"/>
              </a:rPr>
              <a:t>Monads</a:t>
            </a:r>
          </a:p>
          <a:p>
            <a:pPr marL="342900" indent="-342900">
              <a:buClr>
                <a:srgbClr val="FFFF00"/>
              </a:buClr>
              <a:buFont typeface="Wingdings" charset="2"/>
              <a:buChar char="§"/>
            </a:pPr>
            <a:r>
              <a:rPr kumimoji="1" lang="en-US" sz="2800" dirty="0">
                <a:latin typeface="Chalkboard"/>
                <a:ea typeface="Chalkboard"/>
                <a:cs typeface="Chalkboard"/>
              </a:rPr>
              <a:t>Exceptions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cs typeface="+mj-cs"/>
              </a:rPr>
              <a:t>Running Haskell</a:t>
            </a:r>
            <a:endParaRPr lang="en-GB" dirty="0">
              <a:ea typeface="+mj-ea"/>
              <a:cs typeface="+mj-cs"/>
            </a:endParaRPr>
          </a:p>
        </p:txBody>
      </p:sp>
      <p:sp>
        <p:nvSpPr>
          <p:cNvPr id="3" name="Content Placeholder 2"/>
          <p:cNvSpPr>
            <a:spLocks noGrp="1"/>
          </p:cNvSpPr>
          <p:nvPr>
            <p:ph idx="1"/>
          </p:nvPr>
        </p:nvSpPr>
        <p:spPr>
          <a:xfrm>
            <a:off x="500063" y="1714500"/>
            <a:ext cx="8229600" cy="4708525"/>
          </a:xfrm>
        </p:spPr>
        <p:txBody>
          <a:bodyPr>
            <a:normAutofit/>
          </a:bodyPr>
          <a:lstStyle/>
          <a:p>
            <a:pPr marL="548640" indent="-411480" eaLnBrk="1" fontAlgn="auto" hangingPunct="1">
              <a:buFont typeface="Wingdings" charset="2"/>
              <a:buChar char="§"/>
              <a:defRPr/>
            </a:pPr>
            <a:r>
              <a:rPr lang="en-GB" dirty="0" smtClean="0">
                <a:ea typeface="+mn-ea"/>
              </a:rPr>
              <a:t>Available on Stanford pod cluster</a:t>
            </a:r>
          </a:p>
          <a:p>
            <a:pPr marL="869315" lvl="1" indent="-411480" eaLnBrk="1" fontAlgn="auto" hangingPunct="1">
              <a:buFont typeface="Wingdings" charset="2"/>
              <a:buChar char="§"/>
              <a:defRPr/>
            </a:pPr>
            <a:r>
              <a:rPr lang="en-GB" dirty="0" smtClean="0">
                <a:ea typeface="+mn-ea"/>
              </a:rPr>
              <a:t>Handout on course web site on how to use.</a:t>
            </a:r>
          </a:p>
          <a:p>
            <a:pPr marL="548640" indent="-411480" eaLnBrk="1" fontAlgn="auto" hangingPunct="1">
              <a:defRPr/>
            </a:pPr>
            <a:r>
              <a:rPr lang="en-GB" dirty="0" smtClean="0">
                <a:ea typeface="+mn-ea"/>
              </a:rPr>
              <a:t>Or, download: </a:t>
            </a:r>
            <a:r>
              <a:rPr lang="en-GB" dirty="0" smtClean="0">
                <a:solidFill>
                  <a:srgbClr val="92D050"/>
                </a:solidFill>
                <a:ea typeface="+mn-ea"/>
                <a:hlinkClick r:id="rId3"/>
              </a:rPr>
              <a:t>http://haskell.org/ghc</a:t>
            </a:r>
            <a:endParaRPr lang="en-GB" dirty="0" smtClean="0">
              <a:solidFill>
                <a:srgbClr val="92D050"/>
              </a:solidFill>
              <a:ea typeface="+mn-ea"/>
            </a:endParaRPr>
          </a:p>
          <a:p>
            <a:pPr marL="548640" indent="-411480" eaLnBrk="1" fontAlgn="auto" hangingPunct="1">
              <a:defRPr/>
            </a:pPr>
            <a:r>
              <a:rPr lang="en-GB" dirty="0" smtClean="0">
                <a:ea typeface="+mn-ea"/>
              </a:rPr>
              <a:t>Interactive:</a:t>
            </a:r>
          </a:p>
          <a:p>
            <a:pPr marL="868680" lvl="1" indent="-283464" eaLnBrk="1" fontAlgn="auto" hangingPunct="1">
              <a:spcAft>
                <a:spcPts val="0"/>
              </a:spcAft>
              <a:buFont typeface="Wingdings 2"/>
              <a:buChar char=""/>
              <a:defRPr/>
            </a:pPr>
            <a:r>
              <a:rPr lang="en-GB" dirty="0" err="1" smtClean="0">
                <a:ea typeface="+mn-ea"/>
              </a:rPr>
              <a:t>ghci</a:t>
            </a:r>
            <a:r>
              <a:rPr lang="en-GB" dirty="0" smtClean="0">
                <a:ea typeface="+mn-ea"/>
              </a:rPr>
              <a:t> </a:t>
            </a:r>
            <a:r>
              <a:rPr lang="en-GB" dirty="0" err="1" smtClean="0">
                <a:ea typeface="+mn-ea"/>
              </a:rPr>
              <a:t>intro.hs</a:t>
            </a:r>
            <a:endParaRPr lang="en-GB" dirty="0" smtClean="0">
              <a:ea typeface="+mn-ea"/>
            </a:endParaRPr>
          </a:p>
          <a:p>
            <a:pPr marL="548640" indent="-411480" eaLnBrk="1" fontAlgn="auto" hangingPunct="1">
              <a:defRPr/>
            </a:pPr>
            <a:r>
              <a:rPr lang="en-GB" dirty="0" smtClean="0">
                <a:ea typeface="+mn-ea"/>
              </a:rPr>
              <a:t>Compiled:</a:t>
            </a:r>
          </a:p>
          <a:p>
            <a:pPr marL="868680" lvl="1" indent="-283464" eaLnBrk="1" fontAlgn="auto" hangingPunct="1">
              <a:spcAft>
                <a:spcPts val="0"/>
              </a:spcAft>
              <a:buFont typeface="Wingdings 2"/>
              <a:buChar char=""/>
              <a:defRPr/>
            </a:pPr>
            <a:r>
              <a:rPr lang="en-GB" dirty="0" err="1" smtClean="0">
                <a:ea typeface="+mn-ea"/>
              </a:rPr>
              <a:t>ghc</a:t>
            </a:r>
            <a:r>
              <a:rPr lang="en-GB" dirty="0" smtClean="0">
                <a:ea typeface="+mn-ea"/>
              </a:rPr>
              <a:t> –make </a:t>
            </a:r>
            <a:r>
              <a:rPr lang="en-GB" dirty="0" err="1" smtClean="0">
                <a:ea typeface="+mn-ea"/>
              </a:rPr>
              <a:t>AlgolAndHaskell.hs</a:t>
            </a:r>
            <a:endParaRPr lang="en-GB" dirty="0" smtClean="0">
              <a:ea typeface="+mn-ea"/>
            </a:endParaRPr>
          </a:p>
        </p:txBody>
      </p:sp>
      <p:sp>
        <p:nvSpPr>
          <p:cNvPr id="69636" name="TextBox 3"/>
          <p:cNvSpPr txBox="1">
            <a:spLocks noChangeArrowheads="1"/>
          </p:cNvSpPr>
          <p:nvPr/>
        </p:nvSpPr>
        <p:spPr bwMode="auto">
          <a:xfrm>
            <a:off x="7358063" y="6357938"/>
            <a:ext cx="1285875" cy="369887"/>
          </a:xfrm>
          <a:prstGeom prst="rect">
            <a:avLst/>
          </a:prstGeom>
          <a:noFill/>
          <a:ln w="9525">
            <a:noFill/>
            <a:miter lim="800000"/>
            <a:headEnd/>
            <a:tailEnd/>
          </a:ln>
        </p:spPr>
        <p:txBody>
          <a:bodyPr wrap="none">
            <a:prstTxWarp prst="textNoShape">
              <a:avLst/>
            </a:prstTxWarp>
            <a:spAutoFit/>
          </a:bodyPr>
          <a:lstStyle/>
          <a:p>
            <a:r>
              <a:rPr lang="en-GB" dirty="0">
                <a:latin typeface="Chalkboard"/>
              </a:rPr>
              <a:t>Demo </a:t>
            </a:r>
            <a:r>
              <a:rPr lang="en-GB" dirty="0" err="1">
                <a:latin typeface="Chalkboard"/>
              </a:rPr>
              <a:t>ghci</a:t>
            </a:r>
            <a:endParaRPr lang="en-GB" dirty="0">
              <a:latin typeface="Chalkboard"/>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Testing</a:t>
            </a:r>
            <a:endParaRPr lang="en-GB" dirty="0"/>
          </a:p>
        </p:txBody>
      </p:sp>
      <p:sp>
        <p:nvSpPr>
          <p:cNvPr id="71683" name="Content Placeholder 2"/>
          <p:cNvSpPr>
            <a:spLocks noGrp="1"/>
          </p:cNvSpPr>
          <p:nvPr>
            <p:ph idx="1"/>
          </p:nvPr>
        </p:nvSpPr>
        <p:spPr/>
        <p:txBody>
          <a:bodyPr/>
          <a:lstStyle/>
          <a:p>
            <a:r>
              <a:rPr lang="en-GB" smtClean="0"/>
              <a:t>It’s good to write tests as you write code</a:t>
            </a:r>
          </a:p>
          <a:p>
            <a:r>
              <a:rPr lang="en-GB" smtClean="0"/>
              <a:t>E.g. </a:t>
            </a:r>
            <a:r>
              <a:rPr lang="en-GB" b="1" smtClean="0">
                <a:solidFill>
                  <a:schemeClr val="accent1"/>
                </a:solidFill>
                <a:latin typeface="Courier New"/>
                <a:cs typeface="Courier New"/>
              </a:rPr>
              <a:t>reverse</a:t>
            </a:r>
            <a:r>
              <a:rPr lang="en-GB" b="1" smtClean="0">
                <a:solidFill>
                  <a:schemeClr val="accent1"/>
                </a:solidFill>
              </a:rPr>
              <a:t> </a:t>
            </a:r>
            <a:r>
              <a:rPr lang="en-GB" smtClean="0"/>
              <a:t>undoes itself, etc.</a:t>
            </a:r>
            <a:endParaRPr lang="en-GB" dirty="0" smtClean="0"/>
          </a:p>
        </p:txBody>
      </p:sp>
      <p:sp>
        <p:nvSpPr>
          <p:cNvPr id="4" name="TextBox 3"/>
          <p:cNvSpPr txBox="1"/>
          <p:nvPr/>
        </p:nvSpPr>
        <p:spPr>
          <a:xfrm>
            <a:off x="1531926" y="3028948"/>
            <a:ext cx="6080148" cy="2862323"/>
          </a:xfrm>
          <a:prstGeom prst="rect">
            <a:avLst/>
          </a:prstGeom>
          <a:solidFill>
            <a:srgbClr val="FFFF00"/>
          </a:solidFill>
          <a:ln>
            <a:solidFill>
              <a:srgbClr val="FFFF00"/>
            </a:solidFill>
          </a:ln>
        </p:spPr>
        <p:txBody>
          <a:bodyPr>
            <a:spAutoFit/>
          </a:bodyPr>
          <a:lstStyle/>
          <a:p>
            <a:pPr fontAlgn="auto">
              <a:spcBef>
                <a:spcPts val="0"/>
              </a:spcBef>
              <a:spcAft>
                <a:spcPts val="0"/>
              </a:spcAft>
              <a:defRPr/>
            </a:pPr>
            <a:r>
              <a:rPr lang="en-US" b="1" dirty="0">
                <a:solidFill>
                  <a:schemeClr val="bg1"/>
                </a:solidFill>
                <a:latin typeface="Courier New"/>
                <a:ea typeface="+mn-ea"/>
                <a:cs typeface="Courier New"/>
              </a:rPr>
              <a:t>reverse </a:t>
            </a:r>
            <a:r>
              <a:rPr lang="en-US" b="1" dirty="0" err="1">
                <a:solidFill>
                  <a:schemeClr val="bg1"/>
                </a:solidFill>
                <a:latin typeface="Courier New"/>
                <a:ea typeface="+mn-ea"/>
                <a:cs typeface="Courier New"/>
              </a:rPr>
              <a:t>xs</a:t>
            </a:r>
            <a:r>
              <a:rPr lang="en-US" b="1" dirty="0">
                <a:solidFill>
                  <a:schemeClr val="bg1"/>
                </a:solidFill>
                <a:latin typeface="Courier New"/>
                <a:ea typeface="+mn-ea"/>
                <a:cs typeface="Courier New"/>
              </a:rPr>
              <a:t> =</a:t>
            </a:r>
          </a:p>
          <a:p>
            <a:pPr fontAlgn="auto">
              <a:spcBef>
                <a:spcPts val="0"/>
              </a:spcBef>
              <a:spcAft>
                <a:spcPts val="0"/>
              </a:spcAft>
              <a:defRPr/>
            </a:pPr>
            <a:r>
              <a:rPr lang="en-US" b="1" dirty="0">
                <a:solidFill>
                  <a:schemeClr val="bg1"/>
                </a:solidFill>
                <a:latin typeface="Courier New"/>
                <a:ea typeface="+mn-ea"/>
                <a:cs typeface="Courier New"/>
              </a:rPr>
              <a:t>    let rev ( [], </a:t>
            </a:r>
            <a:r>
              <a:rPr lang="en-US" b="1" dirty="0" err="1">
                <a:solidFill>
                  <a:schemeClr val="bg1"/>
                </a:solidFill>
                <a:latin typeface="Courier New"/>
                <a:ea typeface="+mn-ea"/>
                <a:cs typeface="Courier New"/>
              </a:rPr>
              <a:t>z</a:t>
            </a:r>
            <a:r>
              <a:rPr lang="en-US" b="1" dirty="0">
                <a:solidFill>
                  <a:schemeClr val="bg1"/>
                </a:solidFill>
                <a:latin typeface="Courier New"/>
                <a:ea typeface="+mn-ea"/>
                <a:cs typeface="Courier New"/>
              </a:rPr>
              <a:t> ) = </a:t>
            </a:r>
            <a:r>
              <a:rPr lang="en-US" b="1" dirty="0" err="1">
                <a:solidFill>
                  <a:schemeClr val="bg1"/>
                </a:solidFill>
                <a:latin typeface="Courier New"/>
                <a:ea typeface="+mn-ea"/>
                <a:cs typeface="Courier New"/>
              </a:rPr>
              <a:t>z</a:t>
            </a:r>
            <a:endParaRPr lang="en-US" b="1" dirty="0">
              <a:solidFill>
                <a:schemeClr val="bg1"/>
              </a:solidFill>
              <a:latin typeface="Courier New"/>
              <a:ea typeface="+mn-ea"/>
              <a:cs typeface="Courier New"/>
            </a:endParaRPr>
          </a:p>
          <a:p>
            <a:pPr fontAlgn="auto">
              <a:spcBef>
                <a:spcPts val="0"/>
              </a:spcBef>
              <a:spcAft>
                <a:spcPts val="0"/>
              </a:spcAft>
              <a:defRPr/>
            </a:pPr>
            <a:r>
              <a:rPr lang="en-US" b="1" dirty="0">
                <a:solidFill>
                  <a:schemeClr val="bg1"/>
                </a:solidFill>
                <a:latin typeface="Courier New"/>
                <a:ea typeface="+mn-ea"/>
                <a:cs typeface="Courier New"/>
              </a:rPr>
              <a:t>        rev ( </a:t>
            </a:r>
            <a:r>
              <a:rPr lang="en-US" b="1" dirty="0" err="1">
                <a:solidFill>
                  <a:schemeClr val="bg1"/>
                </a:solidFill>
                <a:latin typeface="Courier New"/>
                <a:ea typeface="+mn-ea"/>
                <a:cs typeface="Courier New"/>
              </a:rPr>
              <a:t>y:ys</a:t>
            </a:r>
            <a:r>
              <a:rPr lang="en-US" b="1" dirty="0">
                <a:solidFill>
                  <a:schemeClr val="bg1"/>
                </a:solidFill>
                <a:latin typeface="Courier New"/>
                <a:ea typeface="+mn-ea"/>
                <a:cs typeface="Courier New"/>
              </a:rPr>
              <a:t>, </a:t>
            </a:r>
            <a:r>
              <a:rPr lang="en-US" b="1" dirty="0" err="1">
                <a:solidFill>
                  <a:schemeClr val="bg1"/>
                </a:solidFill>
                <a:latin typeface="Courier New"/>
                <a:ea typeface="+mn-ea"/>
                <a:cs typeface="Courier New"/>
              </a:rPr>
              <a:t>z</a:t>
            </a:r>
            <a:r>
              <a:rPr lang="en-US" b="1" dirty="0">
                <a:solidFill>
                  <a:schemeClr val="bg1"/>
                </a:solidFill>
                <a:latin typeface="Courier New"/>
                <a:ea typeface="+mn-ea"/>
                <a:cs typeface="Courier New"/>
              </a:rPr>
              <a:t> ) = rev( </a:t>
            </a:r>
            <a:r>
              <a:rPr lang="en-US" b="1" dirty="0" err="1">
                <a:solidFill>
                  <a:schemeClr val="bg1"/>
                </a:solidFill>
                <a:latin typeface="Courier New"/>
                <a:ea typeface="+mn-ea"/>
                <a:cs typeface="Courier New"/>
              </a:rPr>
              <a:t>ys</a:t>
            </a:r>
            <a:r>
              <a:rPr lang="en-US" b="1" dirty="0">
                <a:solidFill>
                  <a:schemeClr val="bg1"/>
                </a:solidFill>
                <a:latin typeface="Courier New"/>
                <a:ea typeface="+mn-ea"/>
                <a:cs typeface="Courier New"/>
              </a:rPr>
              <a:t>, </a:t>
            </a:r>
            <a:r>
              <a:rPr lang="en-US" b="1" dirty="0" err="1">
                <a:solidFill>
                  <a:schemeClr val="bg1"/>
                </a:solidFill>
                <a:latin typeface="Courier New"/>
                <a:ea typeface="+mn-ea"/>
                <a:cs typeface="Courier New"/>
              </a:rPr>
              <a:t>y:z</a:t>
            </a:r>
            <a:r>
              <a:rPr lang="en-US" b="1" dirty="0">
                <a:solidFill>
                  <a:schemeClr val="bg1"/>
                </a:solidFill>
                <a:latin typeface="Courier New"/>
                <a:ea typeface="+mn-ea"/>
                <a:cs typeface="Courier New"/>
              </a:rPr>
              <a:t> )</a:t>
            </a:r>
          </a:p>
          <a:p>
            <a:pPr fontAlgn="auto">
              <a:spcBef>
                <a:spcPts val="0"/>
              </a:spcBef>
              <a:spcAft>
                <a:spcPts val="0"/>
              </a:spcAft>
              <a:defRPr/>
            </a:pPr>
            <a:r>
              <a:rPr lang="en-US" b="1" dirty="0">
                <a:solidFill>
                  <a:schemeClr val="bg1"/>
                </a:solidFill>
                <a:latin typeface="Courier New"/>
                <a:ea typeface="+mn-ea"/>
                <a:cs typeface="Courier New"/>
              </a:rPr>
              <a:t>    in rev( </a:t>
            </a:r>
            <a:r>
              <a:rPr lang="en-US" b="1" dirty="0" err="1">
                <a:solidFill>
                  <a:schemeClr val="bg1"/>
                </a:solidFill>
                <a:latin typeface="Courier New"/>
                <a:ea typeface="+mn-ea"/>
                <a:cs typeface="Courier New"/>
              </a:rPr>
              <a:t>xs</a:t>
            </a:r>
            <a:r>
              <a:rPr lang="en-US" b="1" dirty="0">
                <a:solidFill>
                  <a:schemeClr val="bg1"/>
                </a:solidFill>
                <a:latin typeface="Courier New"/>
                <a:ea typeface="+mn-ea"/>
                <a:cs typeface="Courier New"/>
              </a:rPr>
              <a:t>, [] )</a:t>
            </a:r>
            <a:endParaRPr lang="en-GB" b="1" dirty="0">
              <a:solidFill>
                <a:schemeClr val="bg1"/>
              </a:solidFill>
              <a:latin typeface="Courier New"/>
              <a:ea typeface="+mn-ea"/>
              <a:cs typeface="Courier New"/>
            </a:endParaRPr>
          </a:p>
          <a:p>
            <a:pPr fontAlgn="auto">
              <a:spcBef>
                <a:spcPts val="0"/>
              </a:spcBef>
              <a:spcAft>
                <a:spcPts val="0"/>
              </a:spcAft>
              <a:defRPr/>
            </a:pPr>
            <a:endParaRPr lang="en-GB" b="1" dirty="0">
              <a:ln>
                <a:solidFill>
                  <a:schemeClr val="accent1"/>
                </a:solidFill>
              </a:ln>
              <a:solidFill>
                <a:schemeClr val="bg1"/>
              </a:solidFill>
              <a:latin typeface="Courier New"/>
              <a:ea typeface="+mn-ea"/>
              <a:cs typeface="Courier New"/>
            </a:endParaRPr>
          </a:p>
          <a:p>
            <a:pPr fontAlgn="auto">
              <a:spcBef>
                <a:spcPts val="0"/>
              </a:spcBef>
              <a:spcAft>
                <a:spcPts val="0"/>
              </a:spcAft>
              <a:defRPr/>
            </a:pPr>
            <a:r>
              <a:rPr lang="en-GB" b="1" dirty="0">
                <a:solidFill>
                  <a:srgbClr val="FF0000"/>
                </a:solidFill>
                <a:latin typeface="Courier New"/>
                <a:ea typeface="+mn-ea"/>
                <a:cs typeface="Courier New"/>
              </a:rPr>
              <a:t>-- Write properties in Haskell</a:t>
            </a:r>
          </a:p>
          <a:p>
            <a:pPr fontAlgn="auto">
              <a:spcBef>
                <a:spcPts val="0"/>
              </a:spcBef>
              <a:spcAft>
                <a:spcPts val="0"/>
              </a:spcAft>
              <a:defRPr/>
            </a:pPr>
            <a:r>
              <a:rPr lang="en-GB" b="1" dirty="0">
                <a:solidFill>
                  <a:schemeClr val="bg1"/>
                </a:solidFill>
                <a:latin typeface="Courier New"/>
                <a:ea typeface="+mn-ea"/>
                <a:cs typeface="Courier New"/>
              </a:rPr>
              <a:t>type TS = [</a:t>
            </a:r>
            <a:r>
              <a:rPr lang="en-GB" b="1" dirty="0" err="1">
                <a:solidFill>
                  <a:schemeClr val="bg1"/>
                </a:solidFill>
                <a:latin typeface="Courier New"/>
                <a:ea typeface="+mn-ea"/>
                <a:cs typeface="Courier New"/>
              </a:rPr>
              <a:t>Int</a:t>
            </a:r>
            <a:r>
              <a:rPr lang="en-GB" b="1" dirty="0">
                <a:solidFill>
                  <a:schemeClr val="bg1"/>
                </a:solidFill>
                <a:latin typeface="Courier New"/>
                <a:ea typeface="+mn-ea"/>
                <a:cs typeface="Courier New"/>
              </a:rPr>
              <a:t>]	</a:t>
            </a:r>
            <a:r>
              <a:rPr lang="en-GB" b="1" dirty="0">
                <a:solidFill>
                  <a:srgbClr val="FF0000"/>
                </a:solidFill>
                <a:latin typeface="Courier New"/>
                <a:ea typeface="+mn-ea"/>
                <a:cs typeface="Courier New"/>
              </a:rPr>
              <a:t>-- Test at this type</a:t>
            </a:r>
          </a:p>
          <a:p>
            <a:pPr fontAlgn="auto">
              <a:spcBef>
                <a:spcPts val="0"/>
              </a:spcBef>
              <a:spcAft>
                <a:spcPts val="0"/>
              </a:spcAft>
              <a:defRPr/>
            </a:pPr>
            <a:endParaRPr lang="en-GB" b="1" dirty="0">
              <a:solidFill>
                <a:schemeClr val="bg1"/>
              </a:solidFill>
              <a:latin typeface="Courier New"/>
              <a:ea typeface="+mn-ea"/>
              <a:cs typeface="Courier New"/>
            </a:endParaRPr>
          </a:p>
          <a:p>
            <a:pPr fontAlgn="auto">
              <a:spcBef>
                <a:spcPts val="0"/>
              </a:spcBef>
              <a:spcAft>
                <a:spcPts val="0"/>
              </a:spcAft>
              <a:defRPr/>
            </a:pPr>
            <a:r>
              <a:rPr lang="en-GB" b="1" dirty="0" err="1">
                <a:solidFill>
                  <a:schemeClr val="bg1"/>
                </a:solidFill>
                <a:latin typeface="Courier New"/>
                <a:ea typeface="+mn-ea"/>
                <a:cs typeface="Courier New"/>
              </a:rPr>
              <a:t>prop_RevRev</a:t>
            </a:r>
            <a:r>
              <a:rPr lang="en-GB" b="1" dirty="0">
                <a:solidFill>
                  <a:schemeClr val="bg1"/>
                </a:solidFill>
                <a:latin typeface="Courier New"/>
                <a:ea typeface="+mn-ea"/>
                <a:cs typeface="Courier New"/>
              </a:rPr>
              <a:t> :: TS -&gt; </a:t>
            </a:r>
            <a:r>
              <a:rPr lang="en-GB" b="1" dirty="0" err="1">
                <a:solidFill>
                  <a:schemeClr val="bg1"/>
                </a:solidFill>
                <a:latin typeface="Courier New"/>
                <a:ea typeface="+mn-ea"/>
                <a:cs typeface="Courier New"/>
              </a:rPr>
              <a:t>Bool</a:t>
            </a:r>
            <a:endParaRPr lang="en-GB" b="1" dirty="0">
              <a:solidFill>
                <a:schemeClr val="bg1"/>
              </a:solidFill>
              <a:latin typeface="Courier New"/>
              <a:ea typeface="+mn-ea"/>
              <a:cs typeface="Courier New"/>
            </a:endParaRPr>
          </a:p>
          <a:p>
            <a:pPr fontAlgn="auto">
              <a:spcBef>
                <a:spcPts val="0"/>
              </a:spcBef>
              <a:spcAft>
                <a:spcPts val="0"/>
              </a:spcAft>
              <a:defRPr/>
            </a:pPr>
            <a:r>
              <a:rPr lang="en-GB" b="1" dirty="0" err="1">
                <a:solidFill>
                  <a:schemeClr val="bg1"/>
                </a:solidFill>
                <a:latin typeface="Courier New"/>
                <a:ea typeface="+mn-ea"/>
                <a:cs typeface="Courier New"/>
              </a:rPr>
              <a:t>prop_RevRev</a:t>
            </a:r>
            <a:r>
              <a:rPr lang="en-GB" b="1" dirty="0">
                <a:solidFill>
                  <a:schemeClr val="bg1"/>
                </a:solidFill>
                <a:latin typeface="Courier New"/>
                <a:ea typeface="+mn-ea"/>
                <a:cs typeface="Courier New"/>
              </a:rPr>
              <a:t> </a:t>
            </a:r>
            <a:r>
              <a:rPr lang="en-GB" b="1" dirty="0" err="1">
                <a:solidFill>
                  <a:schemeClr val="bg1"/>
                </a:solidFill>
                <a:latin typeface="Courier New"/>
                <a:ea typeface="+mn-ea"/>
                <a:cs typeface="Courier New"/>
              </a:rPr>
              <a:t>ls</a:t>
            </a:r>
            <a:r>
              <a:rPr lang="en-GB" b="1" dirty="0">
                <a:solidFill>
                  <a:schemeClr val="bg1"/>
                </a:solidFill>
                <a:latin typeface="Courier New"/>
                <a:ea typeface="+mn-ea"/>
                <a:cs typeface="Courier New"/>
              </a:rPr>
              <a:t> = reverse (reverse </a:t>
            </a:r>
            <a:r>
              <a:rPr lang="en-GB" b="1" dirty="0" err="1">
                <a:solidFill>
                  <a:schemeClr val="bg1"/>
                </a:solidFill>
                <a:latin typeface="Courier New"/>
                <a:ea typeface="+mn-ea"/>
                <a:cs typeface="Courier New"/>
              </a:rPr>
              <a:t>ls</a:t>
            </a:r>
            <a:r>
              <a:rPr lang="en-GB" b="1" dirty="0">
                <a:solidFill>
                  <a:schemeClr val="bg1"/>
                </a:solidFill>
                <a:latin typeface="Courier New"/>
                <a:ea typeface="+mn-ea"/>
                <a:cs typeface="Courier New"/>
              </a:rPr>
              <a:t>) == </a:t>
            </a:r>
            <a:r>
              <a:rPr lang="en-GB" b="1" dirty="0" err="1" smtClean="0">
                <a:solidFill>
                  <a:schemeClr val="bg1"/>
                </a:solidFill>
                <a:latin typeface="Courier New"/>
                <a:ea typeface="+mn-ea"/>
                <a:cs typeface="Courier New"/>
              </a:rPr>
              <a:t>ls</a:t>
            </a:r>
            <a:endParaRPr lang="en-GB" b="1" dirty="0">
              <a:solidFill>
                <a:schemeClr val="bg1"/>
              </a:solidFill>
              <a:latin typeface="Courier New"/>
              <a:ea typeface="+mn-ea"/>
              <a:cs typeface="Courier New"/>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TextBox 6"/>
          <p:cNvSpPr txBox="1">
            <a:spLocks noChangeArrowheads="1"/>
          </p:cNvSpPr>
          <p:nvPr/>
        </p:nvSpPr>
        <p:spPr bwMode="auto">
          <a:xfrm>
            <a:off x="571500" y="5148263"/>
            <a:ext cx="6956425" cy="708025"/>
          </a:xfrm>
          <a:prstGeom prst="rect">
            <a:avLst/>
          </a:prstGeom>
          <a:solidFill>
            <a:srgbClr val="CCECFF"/>
          </a:solidFill>
          <a:ln w="9525">
            <a:noFill/>
            <a:miter lim="800000"/>
            <a:headEnd/>
            <a:tailEnd/>
          </a:ln>
        </p:spPr>
        <p:txBody>
          <a:bodyPr wrap="none">
            <a:prstTxWarp prst="textNoShape">
              <a:avLst/>
            </a:prstTxWarp>
            <a:spAutoFit/>
          </a:bodyPr>
          <a:lstStyle/>
          <a:p>
            <a:r>
              <a:rPr lang="en-GB" sz="2000" b="1">
                <a:solidFill>
                  <a:schemeClr val="bg1"/>
                </a:solidFill>
                <a:latin typeface="Courier New" charset="0"/>
                <a:ea typeface="Courier New" charset="0"/>
                <a:cs typeface="Courier New" charset="0"/>
              </a:rPr>
              <a:t>Prelude Test.QuickCheck&gt; :t quickCheck </a:t>
            </a:r>
          </a:p>
          <a:p>
            <a:r>
              <a:rPr lang="en-GB" sz="2000" b="1">
                <a:solidFill>
                  <a:srgbClr val="FF0000"/>
                </a:solidFill>
                <a:latin typeface="Courier New" charset="0"/>
                <a:ea typeface="Courier New" charset="0"/>
                <a:cs typeface="Courier New" charset="0"/>
              </a:rPr>
              <a:t>quickCheck :: Testable prop =&gt; prop -&gt; IO ()</a:t>
            </a:r>
          </a:p>
        </p:txBody>
      </p:sp>
      <p:sp>
        <p:nvSpPr>
          <p:cNvPr id="2" name="Title 1"/>
          <p:cNvSpPr>
            <a:spLocks noGrp="1"/>
          </p:cNvSpPr>
          <p:nvPr>
            <p:ph type="title"/>
          </p:nvPr>
        </p:nvSpPr>
        <p:spPr/>
        <p:txBody>
          <a:bodyPr/>
          <a:lstStyle/>
          <a:p>
            <a:pPr algn="l" eaLnBrk="1" fontAlgn="auto" hangingPunct="1">
              <a:spcAft>
                <a:spcPts val="0"/>
              </a:spcAft>
              <a:defRPr/>
            </a:pPr>
            <a:r>
              <a:rPr lang="en-GB" dirty="0" smtClean="0">
                <a:ea typeface="+mj-ea"/>
                <a:cs typeface="+mj-cs"/>
              </a:rPr>
              <a:t>Test Interactively</a:t>
            </a:r>
            <a:endParaRPr lang="en-GB" dirty="0">
              <a:ea typeface="+mj-ea"/>
              <a:cs typeface="+mj-cs"/>
            </a:endParaRPr>
          </a:p>
        </p:txBody>
      </p:sp>
      <p:sp>
        <p:nvSpPr>
          <p:cNvPr id="73732" name="TextBox 3"/>
          <p:cNvSpPr txBox="1">
            <a:spLocks noChangeArrowheads="1"/>
          </p:cNvSpPr>
          <p:nvPr/>
        </p:nvSpPr>
        <p:spPr bwMode="auto">
          <a:xfrm>
            <a:off x="571500" y="1785938"/>
            <a:ext cx="7418388" cy="1938337"/>
          </a:xfrm>
          <a:prstGeom prst="rect">
            <a:avLst/>
          </a:prstGeom>
          <a:solidFill>
            <a:srgbClr val="CCECFF"/>
          </a:solidFill>
          <a:ln w="9525">
            <a:noFill/>
            <a:miter lim="800000"/>
            <a:headEnd/>
            <a:tailEnd/>
          </a:ln>
        </p:spPr>
        <p:txBody>
          <a:bodyPr wrap="none">
            <a:prstTxWarp prst="textNoShape">
              <a:avLst/>
            </a:prstTxWarp>
            <a:spAutoFit/>
          </a:bodyPr>
          <a:lstStyle/>
          <a:p>
            <a:r>
              <a:rPr lang="en-GB" sz="2000" b="1">
                <a:solidFill>
                  <a:schemeClr val="bg1"/>
                </a:solidFill>
                <a:latin typeface="Courier New" charset="0"/>
                <a:ea typeface="Courier New" charset="0"/>
                <a:cs typeface="Courier New" charset="0"/>
              </a:rPr>
              <a:t>bash$ ghci intro.hs</a:t>
            </a:r>
          </a:p>
          <a:p>
            <a:r>
              <a:rPr lang="en-GB" sz="2000" b="1">
                <a:solidFill>
                  <a:schemeClr val="bg1"/>
                </a:solidFill>
                <a:latin typeface="Courier New" charset="0"/>
                <a:ea typeface="Courier New" charset="0"/>
                <a:cs typeface="Courier New" charset="0"/>
              </a:rPr>
              <a:t>Prelude&gt; :m +Test.QuickCheck</a:t>
            </a:r>
          </a:p>
          <a:p>
            <a:endParaRPr lang="en-GB" sz="2000" b="1">
              <a:solidFill>
                <a:schemeClr val="bg1"/>
              </a:solidFill>
              <a:latin typeface="Courier New" charset="0"/>
              <a:ea typeface="Courier New" charset="0"/>
              <a:cs typeface="Courier New" charset="0"/>
            </a:endParaRPr>
          </a:p>
          <a:p>
            <a:r>
              <a:rPr lang="en-GB" sz="2000" b="1">
                <a:solidFill>
                  <a:schemeClr val="bg1"/>
                </a:solidFill>
                <a:latin typeface="Courier New" charset="0"/>
                <a:ea typeface="Courier New" charset="0"/>
                <a:cs typeface="Courier New" charset="0"/>
              </a:rPr>
              <a:t>Prelude Test.QuickCheck&gt; </a:t>
            </a:r>
            <a:r>
              <a:rPr lang="en-GB" sz="2000" b="1">
                <a:solidFill>
                  <a:srgbClr val="FF0000"/>
                </a:solidFill>
                <a:latin typeface="Courier New" charset="0"/>
                <a:ea typeface="Courier New" charset="0"/>
                <a:cs typeface="Courier New" charset="0"/>
              </a:rPr>
              <a:t>quickCheck</a:t>
            </a:r>
            <a:r>
              <a:rPr lang="en-GB" sz="2000" b="1">
                <a:solidFill>
                  <a:schemeClr val="bg1"/>
                </a:solidFill>
                <a:latin typeface="Courier New" charset="0"/>
                <a:ea typeface="Courier New" charset="0"/>
                <a:cs typeface="Courier New" charset="0"/>
              </a:rPr>
              <a:t> prop_RevRev</a:t>
            </a:r>
          </a:p>
          <a:p>
            <a:r>
              <a:rPr lang="en-GB" sz="2000" b="1">
                <a:solidFill>
                  <a:schemeClr val="bg1"/>
                </a:solidFill>
                <a:latin typeface="Courier New" charset="0"/>
                <a:ea typeface="Courier New" charset="0"/>
                <a:cs typeface="Courier New" charset="0"/>
              </a:rPr>
              <a:t>+++ OK, passed 100 tests</a:t>
            </a:r>
          </a:p>
          <a:p>
            <a:endParaRPr lang="en-GB" sz="2000" b="1">
              <a:solidFill>
                <a:schemeClr val="bg1"/>
              </a:solidFill>
              <a:latin typeface="Courier New" charset="0"/>
              <a:ea typeface="Courier New" charset="0"/>
              <a:cs typeface="Courier New" charset="0"/>
            </a:endParaRPr>
          </a:p>
        </p:txBody>
      </p:sp>
      <p:sp>
        <p:nvSpPr>
          <p:cNvPr id="5" name="Rounded Rectangular Callout 4"/>
          <p:cNvSpPr/>
          <p:nvPr/>
        </p:nvSpPr>
        <p:spPr>
          <a:xfrm>
            <a:off x="6215063" y="500063"/>
            <a:ext cx="2643187" cy="1020762"/>
          </a:xfrm>
          <a:prstGeom prst="wedgeRoundRectCallout">
            <a:avLst>
              <a:gd name="adj1" fmla="val -125749"/>
              <a:gd name="adj2" fmla="val 1080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spAutoFit/>
          </a:bodyPr>
          <a:lstStyle/>
          <a:p>
            <a:pPr algn="ctr">
              <a:defRPr/>
            </a:pPr>
            <a:r>
              <a:rPr lang="en-GB" dirty="0" err="1">
                <a:solidFill>
                  <a:schemeClr val="bg1"/>
                </a:solidFill>
                <a:latin typeface="Chalkboard"/>
                <a:ea typeface="ＭＳ Ｐゴシック" charset="-128"/>
                <a:cs typeface="ＭＳ Ｐゴシック" charset="-128"/>
              </a:rPr>
              <a:t>Test.QuickCheck</a:t>
            </a:r>
            <a:r>
              <a:rPr lang="en-GB" dirty="0">
                <a:solidFill>
                  <a:schemeClr val="bg1"/>
                </a:solidFill>
                <a:latin typeface="Chalkboard"/>
                <a:ea typeface="ＭＳ Ｐゴシック" charset="-128"/>
                <a:cs typeface="ＭＳ Ｐゴシック" charset="-128"/>
              </a:rPr>
              <a:t> is simply a Haskell library (not a “tool”)</a:t>
            </a:r>
          </a:p>
        </p:txBody>
      </p:sp>
      <p:sp>
        <p:nvSpPr>
          <p:cNvPr id="6" name="Rounded Rectangular Callout 5"/>
          <p:cNvSpPr/>
          <p:nvPr/>
        </p:nvSpPr>
        <p:spPr>
          <a:xfrm>
            <a:off x="5072063" y="4219575"/>
            <a:ext cx="2643187" cy="714375"/>
          </a:xfrm>
          <a:prstGeom prst="wedgeRoundRectCallout">
            <a:avLst>
              <a:gd name="adj1" fmla="val -39088"/>
              <a:gd name="adj2" fmla="val 835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spAutoFit/>
          </a:bodyPr>
          <a:lstStyle/>
          <a:p>
            <a:pPr algn="ctr">
              <a:defRPr/>
            </a:pPr>
            <a:r>
              <a:rPr lang="en-GB" dirty="0">
                <a:solidFill>
                  <a:schemeClr val="bg1"/>
                </a:solidFill>
                <a:latin typeface="Chalkboard"/>
                <a:ea typeface="ＭＳ Ｐゴシック" charset="-128"/>
                <a:cs typeface="ＭＳ Ｐゴシック" charset="-128"/>
              </a:rPr>
              <a:t>...with a strange-looking type</a:t>
            </a:r>
          </a:p>
        </p:txBody>
      </p:sp>
      <p:sp>
        <p:nvSpPr>
          <p:cNvPr id="73735" name="TextBox 7"/>
          <p:cNvSpPr txBox="1">
            <a:spLocks noChangeArrowheads="1"/>
          </p:cNvSpPr>
          <p:nvPr/>
        </p:nvSpPr>
        <p:spPr bwMode="auto">
          <a:xfrm>
            <a:off x="7023100" y="6357938"/>
            <a:ext cx="2021125" cy="369332"/>
          </a:xfrm>
          <a:prstGeom prst="rect">
            <a:avLst/>
          </a:prstGeom>
          <a:noFill/>
          <a:ln w="9525">
            <a:noFill/>
            <a:miter lim="800000"/>
            <a:headEnd/>
            <a:tailEnd/>
          </a:ln>
        </p:spPr>
        <p:txBody>
          <a:bodyPr wrap="none">
            <a:prstTxWarp prst="textNoShape">
              <a:avLst/>
            </a:prstTxWarp>
            <a:spAutoFit/>
          </a:bodyPr>
          <a:lstStyle/>
          <a:p>
            <a:r>
              <a:rPr lang="en-GB" dirty="0">
                <a:latin typeface="Chalkboard"/>
              </a:rPr>
              <a:t>Demo </a:t>
            </a:r>
            <a:r>
              <a:rPr lang="en-GB" dirty="0" err="1">
                <a:latin typeface="Chalkboard"/>
              </a:rPr>
              <a:t>QuickCheck</a:t>
            </a:r>
            <a:endParaRPr lang="en-GB" dirty="0">
              <a:latin typeface="Chalkboard"/>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cs typeface="+mj-cs"/>
              </a:rPr>
              <a:t>Things to Notice</a:t>
            </a:r>
            <a:endParaRPr lang="en-GB" dirty="0">
              <a:ea typeface="+mj-ea"/>
              <a:cs typeface="+mj-cs"/>
            </a:endParaRPr>
          </a:p>
        </p:txBody>
      </p:sp>
      <p:sp>
        <p:nvSpPr>
          <p:cNvPr id="75779" name="Content Placeholder 2"/>
          <p:cNvSpPr>
            <a:spLocks noGrp="1"/>
          </p:cNvSpPr>
          <p:nvPr>
            <p:ph idx="1"/>
          </p:nvPr>
        </p:nvSpPr>
        <p:spPr>
          <a:xfrm>
            <a:off x="457200" y="1600200"/>
            <a:ext cx="8229600" cy="4940300"/>
          </a:xfrm>
        </p:spPr>
        <p:txBody>
          <a:bodyPr/>
          <a:lstStyle/>
          <a:p>
            <a:pPr eaLnBrk="1" hangingPunct="1">
              <a:spcAft>
                <a:spcPct val="0"/>
              </a:spcAft>
              <a:buFont typeface="Wingdings 2" charset="2"/>
              <a:buNone/>
            </a:pPr>
            <a:r>
              <a:rPr lang="en-GB" sz="3200" dirty="0" smtClean="0"/>
              <a:t>No side effects. At all.</a:t>
            </a:r>
          </a:p>
          <a:p>
            <a:pPr eaLnBrk="1" hangingPunct="1">
              <a:spcAft>
                <a:spcPct val="0"/>
              </a:spcAft>
              <a:buFont typeface="Wingdings 2" charset="2"/>
              <a:buNone/>
            </a:pPr>
            <a:endParaRPr lang="en-GB" dirty="0" smtClean="0"/>
          </a:p>
          <a:p>
            <a:pPr eaLnBrk="1" hangingPunct="1">
              <a:spcAft>
                <a:spcPct val="0"/>
              </a:spcAft>
              <a:buFont typeface="Wingdings 2" charset="2"/>
              <a:buChar char=""/>
            </a:pPr>
            <a:r>
              <a:rPr lang="en-GB" dirty="0" smtClean="0"/>
              <a:t>A call to </a:t>
            </a:r>
            <a:r>
              <a:rPr lang="en-GB" dirty="0" smtClean="0">
                <a:solidFill>
                  <a:srgbClr val="FFFF00"/>
                </a:solidFill>
              </a:rPr>
              <a:t>reverse </a:t>
            </a:r>
            <a:r>
              <a:rPr lang="en-GB" dirty="0" smtClean="0"/>
              <a:t>returns a new list; the old one is unaffected.</a:t>
            </a:r>
          </a:p>
          <a:p>
            <a:pPr eaLnBrk="1" hangingPunct="1">
              <a:spcAft>
                <a:spcPct val="0"/>
              </a:spcAft>
              <a:buFont typeface="Wingdings 2" charset="2"/>
              <a:buChar char=""/>
            </a:pPr>
            <a:endParaRPr lang="en-GB" dirty="0" smtClean="0"/>
          </a:p>
          <a:p>
            <a:pPr eaLnBrk="1" hangingPunct="1">
              <a:spcAft>
                <a:spcPct val="0"/>
              </a:spcAft>
              <a:buFont typeface="Wingdings 2" charset="2"/>
              <a:buChar char=""/>
            </a:pPr>
            <a:r>
              <a:rPr lang="en-GB" dirty="0" smtClean="0"/>
              <a:t>A variable ‘</a:t>
            </a:r>
            <a:r>
              <a:rPr lang="en-GB" dirty="0" err="1" smtClean="0"/>
              <a:t>l</a:t>
            </a:r>
            <a:r>
              <a:rPr lang="en-GB" dirty="0" smtClean="0"/>
              <a:t>’ stands for an immutable </a:t>
            </a:r>
            <a:r>
              <a:rPr lang="en-GB" dirty="0" smtClean="0">
                <a:solidFill>
                  <a:srgbClr val="FFFF00"/>
                </a:solidFill>
              </a:rPr>
              <a:t>value</a:t>
            </a:r>
            <a:r>
              <a:rPr lang="en-GB" dirty="0" smtClean="0"/>
              <a:t>, not for a </a:t>
            </a:r>
            <a:r>
              <a:rPr lang="en-GB" dirty="0" smtClean="0">
                <a:solidFill>
                  <a:srgbClr val="FFFF00"/>
                </a:solidFill>
              </a:rPr>
              <a:t>location </a:t>
            </a:r>
            <a:r>
              <a:rPr lang="en-GB" dirty="0" smtClean="0"/>
              <a:t>whose value can change.</a:t>
            </a:r>
          </a:p>
          <a:p>
            <a:pPr eaLnBrk="1" hangingPunct="1">
              <a:spcAft>
                <a:spcPct val="0"/>
              </a:spcAft>
              <a:buFont typeface="Wingdings 2" charset="2"/>
              <a:buChar char=""/>
            </a:pPr>
            <a:r>
              <a:rPr lang="en-GB" dirty="0" smtClean="0"/>
              <a:t>Laziness forces this purity.  </a:t>
            </a:r>
          </a:p>
        </p:txBody>
      </p:sp>
      <p:sp>
        <p:nvSpPr>
          <p:cNvPr id="75780" name="TextBox 3"/>
          <p:cNvSpPr txBox="1">
            <a:spLocks noChangeArrowheads="1"/>
          </p:cNvSpPr>
          <p:nvPr/>
        </p:nvSpPr>
        <p:spPr bwMode="auto">
          <a:xfrm>
            <a:off x="1857375" y="2428875"/>
            <a:ext cx="3262313" cy="400050"/>
          </a:xfrm>
          <a:prstGeom prst="rect">
            <a:avLst/>
          </a:prstGeom>
          <a:solidFill>
            <a:srgbClr val="FFFF00"/>
          </a:solidFill>
          <a:ln w="9525">
            <a:noFill/>
            <a:miter lim="800000"/>
            <a:headEnd/>
            <a:tailEnd/>
          </a:ln>
        </p:spPr>
        <p:txBody>
          <a:bodyPr wrap="none">
            <a:prstTxWarp prst="textNoShape">
              <a:avLst/>
            </a:prstTxWarp>
            <a:spAutoFit/>
          </a:bodyPr>
          <a:lstStyle/>
          <a:p>
            <a:r>
              <a:rPr lang="en-GB" sz="2000" b="1">
                <a:solidFill>
                  <a:schemeClr val="bg1"/>
                </a:solidFill>
                <a:latin typeface="Courier New" charset="0"/>
                <a:ea typeface="Courier New" charset="0"/>
                <a:cs typeface="Courier New" charset="0"/>
              </a:rPr>
              <a:t>reverse:: [w] -&gt; [w]</a:t>
            </a:r>
          </a:p>
        </p:txBody>
      </p:sp>
      <p:sp>
        <p:nvSpPr>
          <p:cNvPr id="75781" name="TextBox 4"/>
          <p:cNvSpPr txBox="1">
            <a:spLocks noChangeArrowheads="1"/>
          </p:cNvSpPr>
          <p:nvPr/>
        </p:nvSpPr>
        <p:spPr bwMode="auto">
          <a:xfrm>
            <a:off x="1857375" y="4071938"/>
            <a:ext cx="6186488" cy="400050"/>
          </a:xfrm>
          <a:prstGeom prst="rect">
            <a:avLst/>
          </a:prstGeom>
          <a:solidFill>
            <a:srgbClr val="FFFF00"/>
          </a:solidFill>
          <a:ln w="9525">
            <a:noFill/>
            <a:miter lim="800000"/>
            <a:headEnd/>
            <a:tailEnd/>
          </a:ln>
        </p:spPr>
        <p:txBody>
          <a:bodyPr wrap="none">
            <a:prstTxWarp prst="textNoShape">
              <a:avLst/>
            </a:prstTxWarp>
            <a:spAutoFit/>
          </a:bodyPr>
          <a:lstStyle/>
          <a:p>
            <a:r>
              <a:rPr lang="en-GB" sz="2000" b="1">
                <a:solidFill>
                  <a:schemeClr val="bg1"/>
                </a:solidFill>
                <a:latin typeface="Courier New" charset="0"/>
                <a:ea typeface="Courier New" charset="0"/>
                <a:cs typeface="Courier New" charset="0"/>
              </a:rPr>
              <a:t>prop_RevRev l = reverse(reverse l) == 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cs typeface="+mj-cs"/>
              </a:rPr>
              <a:t>Things to Notice</a:t>
            </a:r>
            <a:endParaRPr lang="en-GB" dirty="0">
              <a:ea typeface="+mj-ea"/>
              <a:cs typeface="+mj-cs"/>
            </a:endParaRPr>
          </a:p>
        </p:txBody>
      </p:sp>
      <p:sp>
        <p:nvSpPr>
          <p:cNvPr id="77827" name="Content Placeholder 2"/>
          <p:cNvSpPr>
            <a:spLocks noGrp="1"/>
          </p:cNvSpPr>
          <p:nvPr>
            <p:ph idx="1"/>
          </p:nvPr>
        </p:nvSpPr>
        <p:spPr/>
        <p:txBody>
          <a:bodyPr/>
          <a:lstStyle/>
          <a:p>
            <a:pPr eaLnBrk="1" hangingPunct="1">
              <a:spcAft>
                <a:spcPct val="0"/>
              </a:spcAft>
              <a:buFont typeface="Wingdings 2" charset="2"/>
              <a:buNone/>
            </a:pPr>
            <a:r>
              <a:rPr lang="en-GB" sz="3600" dirty="0" smtClean="0"/>
              <a:t>Purity makes the interface explicit.</a:t>
            </a:r>
            <a:endParaRPr lang="en-GB" dirty="0" smtClean="0"/>
          </a:p>
          <a:p>
            <a:pPr eaLnBrk="1" hangingPunct="1">
              <a:spcAft>
                <a:spcPct val="0"/>
              </a:spcAft>
              <a:buFont typeface="Wingdings 2" charset="2"/>
              <a:buNone/>
            </a:pPr>
            <a:endParaRPr lang="en-GB" dirty="0" smtClean="0"/>
          </a:p>
          <a:p>
            <a:pPr eaLnBrk="1" hangingPunct="1">
              <a:spcAft>
                <a:spcPct val="0"/>
              </a:spcAft>
              <a:buFont typeface="Wingdings 2" charset="2"/>
              <a:buChar char=""/>
            </a:pPr>
            <a:r>
              <a:rPr lang="en-GB" dirty="0" smtClean="0"/>
              <a:t>Takes a list, and returns a list; that’s all.</a:t>
            </a:r>
          </a:p>
          <a:p>
            <a:pPr eaLnBrk="1" hangingPunct="1">
              <a:spcAft>
                <a:spcPct val="0"/>
              </a:spcAft>
              <a:buFont typeface="Wingdings 2" charset="2"/>
              <a:buChar char=""/>
            </a:pPr>
            <a:endParaRPr lang="en-GB" dirty="0" smtClean="0"/>
          </a:p>
          <a:p>
            <a:pPr eaLnBrk="1" hangingPunct="1">
              <a:spcAft>
                <a:spcPct val="0"/>
              </a:spcAft>
              <a:buFont typeface="Wingdings 2" charset="2"/>
              <a:buChar char=""/>
            </a:pPr>
            <a:r>
              <a:rPr lang="en-GB" dirty="0" smtClean="0"/>
              <a:t>Takes a list; may modify it; may modify other persistent state; may do I/O.</a:t>
            </a:r>
          </a:p>
        </p:txBody>
      </p:sp>
      <p:sp>
        <p:nvSpPr>
          <p:cNvPr id="77828" name="TextBox 3"/>
          <p:cNvSpPr txBox="1">
            <a:spLocks noChangeArrowheads="1"/>
          </p:cNvSpPr>
          <p:nvPr/>
        </p:nvSpPr>
        <p:spPr bwMode="auto">
          <a:xfrm>
            <a:off x="1863725" y="2482850"/>
            <a:ext cx="5416550" cy="400050"/>
          </a:xfrm>
          <a:prstGeom prst="rect">
            <a:avLst/>
          </a:prstGeom>
          <a:solidFill>
            <a:srgbClr val="FFFF00"/>
          </a:solidFill>
          <a:ln w="9525">
            <a:noFill/>
            <a:miter lim="800000"/>
            <a:headEnd/>
            <a:tailEnd/>
          </a:ln>
        </p:spPr>
        <p:txBody>
          <a:bodyPr wrap="none">
            <a:prstTxWarp prst="textNoShape">
              <a:avLst/>
            </a:prstTxWarp>
            <a:spAutoFit/>
          </a:bodyPr>
          <a:lstStyle/>
          <a:p>
            <a:r>
              <a:rPr lang="en-GB" sz="2000" b="1" dirty="0">
                <a:solidFill>
                  <a:schemeClr val="bg1"/>
                </a:solidFill>
                <a:latin typeface="Courier New" charset="0"/>
                <a:ea typeface="Courier New" charset="0"/>
                <a:cs typeface="Courier New" charset="0"/>
              </a:rPr>
              <a:t>reverse:: [</a:t>
            </a:r>
            <a:r>
              <a:rPr lang="en-GB" sz="2000" b="1" dirty="0" err="1">
                <a:solidFill>
                  <a:schemeClr val="bg1"/>
                </a:solidFill>
                <a:latin typeface="Courier New" charset="0"/>
                <a:ea typeface="Courier New" charset="0"/>
                <a:cs typeface="Courier New" charset="0"/>
              </a:rPr>
              <a:t>w</a:t>
            </a:r>
            <a:r>
              <a:rPr lang="en-GB" sz="2000" b="1" dirty="0">
                <a:solidFill>
                  <a:schemeClr val="bg1"/>
                </a:solidFill>
                <a:latin typeface="Courier New" charset="0"/>
                <a:ea typeface="Courier New" charset="0"/>
                <a:cs typeface="Courier New" charset="0"/>
              </a:rPr>
              <a:t>] -&gt; [</a:t>
            </a:r>
            <a:r>
              <a:rPr lang="en-GB" sz="2000" b="1" dirty="0" err="1">
                <a:solidFill>
                  <a:schemeClr val="bg1"/>
                </a:solidFill>
                <a:latin typeface="Courier New" charset="0"/>
                <a:ea typeface="Courier New" charset="0"/>
                <a:cs typeface="Courier New" charset="0"/>
              </a:rPr>
              <a:t>w</a:t>
            </a:r>
            <a:r>
              <a:rPr lang="en-GB" sz="2000" b="1" dirty="0">
                <a:solidFill>
                  <a:schemeClr val="bg1"/>
                </a:solidFill>
                <a:latin typeface="Courier New" charset="0"/>
                <a:ea typeface="Courier New" charset="0"/>
                <a:cs typeface="Courier New" charset="0"/>
              </a:rPr>
              <a:t>]	</a:t>
            </a:r>
            <a:r>
              <a:rPr lang="en-GB" sz="2000" b="1" dirty="0">
                <a:solidFill>
                  <a:srgbClr val="FF0000"/>
                </a:solidFill>
                <a:latin typeface="Courier New" charset="0"/>
                <a:ea typeface="Courier New" charset="0"/>
                <a:cs typeface="Courier New" charset="0"/>
              </a:rPr>
              <a:t>-- Haskell</a:t>
            </a:r>
          </a:p>
        </p:txBody>
      </p:sp>
      <p:sp>
        <p:nvSpPr>
          <p:cNvPr id="77829" name="TextBox 4"/>
          <p:cNvSpPr txBox="1">
            <a:spLocks noChangeArrowheads="1"/>
          </p:cNvSpPr>
          <p:nvPr/>
        </p:nvSpPr>
        <p:spPr bwMode="auto">
          <a:xfrm>
            <a:off x="1632744" y="3814763"/>
            <a:ext cx="5878512" cy="400050"/>
          </a:xfrm>
          <a:prstGeom prst="rect">
            <a:avLst/>
          </a:prstGeom>
          <a:solidFill>
            <a:srgbClr val="FFFF00"/>
          </a:solidFill>
          <a:ln w="9525">
            <a:noFill/>
            <a:miter lim="800000"/>
            <a:headEnd/>
            <a:tailEnd/>
          </a:ln>
        </p:spPr>
        <p:txBody>
          <a:bodyPr wrap="none">
            <a:prstTxWarp prst="textNoShape">
              <a:avLst/>
            </a:prstTxWarp>
            <a:spAutoFit/>
          </a:bodyPr>
          <a:lstStyle/>
          <a:p>
            <a:r>
              <a:rPr lang="en-GB" sz="2000" b="1" dirty="0">
                <a:solidFill>
                  <a:schemeClr val="bg1"/>
                </a:solidFill>
                <a:latin typeface="Courier New" charset="0"/>
                <a:ea typeface="Courier New" charset="0"/>
                <a:cs typeface="Courier New" charset="0"/>
              </a:rPr>
              <a:t>void reverse( list </a:t>
            </a:r>
            <a:r>
              <a:rPr lang="en-GB" sz="2000" b="1" dirty="0" err="1">
                <a:solidFill>
                  <a:schemeClr val="bg1"/>
                </a:solidFill>
                <a:latin typeface="Courier New" charset="0"/>
                <a:ea typeface="Courier New" charset="0"/>
                <a:cs typeface="Courier New" charset="0"/>
              </a:rPr>
              <a:t>l</a:t>
            </a:r>
            <a:r>
              <a:rPr lang="en-GB" sz="2000" b="1" dirty="0">
                <a:solidFill>
                  <a:schemeClr val="bg1"/>
                </a:solidFill>
                <a:latin typeface="Courier New" charset="0"/>
                <a:ea typeface="Courier New" charset="0"/>
                <a:cs typeface="Courier New" charset="0"/>
              </a:rPr>
              <a:t> )		</a:t>
            </a:r>
            <a:r>
              <a:rPr lang="en-GB" sz="2000" b="1" dirty="0">
                <a:solidFill>
                  <a:srgbClr val="FF0000"/>
                </a:solidFill>
                <a:latin typeface="Courier New" charset="0"/>
                <a:ea typeface="Courier New" charset="0"/>
                <a:cs typeface="Courier New" charset="0"/>
              </a:rPr>
              <a:t>/* C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cs typeface="+mj-cs"/>
              </a:rPr>
              <a:t>Things to Notice</a:t>
            </a:r>
            <a:endParaRPr lang="en-GB" dirty="0">
              <a:ea typeface="+mj-ea"/>
              <a:cs typeface="+mj-cs"/>
            </a:endParaRPr>
          </a:p>
        </p:txBody>
      </p:sp>
      <p:sp>
        <p:nvSpPr>
          <p:cNvPr id="3" name="Content Placeholder 2"/>
          <p:cNvSpPr>
            <a:spLocks noGrp="1"/>
          </p:cNvSpPr>
          <p:nvPr>
            <p:ph idx="1"/>
          </p:nvPr>
        </p:nvSpPr>
        <p:spPr/>
        <p:txBody>
          <a:bodyPr>
            <a:normAutofit lnSpcReduction="10000"/>
          </a:bodyPr>
          <a:lstStyle/>
          <a:p>
            <a:pPr marL="548640" indent="-411480" eaLnBrk="1" fontAlgn="auto" hangingPunct="1">
              <a:buFont typeface="Wingdings 2" pitchFamily="18" charset="2"/>
              <a:buNone/>
              <a:defRPr/>
            </a:pPr>
            <a:r>
              <a:rPr lang="en-GB" sz="3600" dirty="0" smtClean="0">
                <a:ea typeface="+mn-ea"/>
              </a:rPr>
              <a:t>Pure functions are easy to test.</a:t>
            </a:r>
            <a:endParaRPr lang="en-GB" dirty="0" smtClean="0">
              <a:ea typeface="+mn-ea"/>
            </a:endParaRPr>
          </a:p>
          <a:p>
            <a:pPr marL="548640" indent="-411480" eaLnBrk="1" fontAlgn="auto" hangingPunct="1">
              <a:buFont typeface="Wingdings 2" pitchFamily="18" charset="2"/>
              <a:buNone/>
              <a:defRPr/>
            </a:pPr>
            <a:endParaRPr lang="en-GB" dirty="0" smtClean="0">
              <a:ea typeface="+mn-ea"/>
            </a:endParaRPr>
          </a:p>
          <a:p>
            <a:pPr marL="548640" indent="-411480" eaLnBrk="1" fontAlgn="auto" hangingPunct="1">
              <a:defRPr/>
            </a:pPr>
            <a:r>
              <a:rPr lang="en-GB" dirty="0" smtClean="0">
                <a:ea typeface="+mn-ea"/>
              </a:rPr>
              <a:t>In an imperative or OO language, you have to</a:t>
            </a:r>
          </a:p>
          <a:p>
            <a:pPr marL="868680" lvl="1" indent="-283464" eaLnBrk="1" fontAlgn="auto" hangingPunct="1">
              <a:spcAft>
                <a:spcPts val="0"/>
              </a:spcAft>
              <a:buFont typeface="Wingdings 2"/>
              <a:buChar char=""/>
              <a:defRPr/>
            </a:pPr>
            <a:r>
              <a:rPr lang="en-GB" dirty="0" smtClean="0">
                <a:ea typeface="+mn-ea"/>
              </a:rPr>
              <a:t>set up the state of the object and the external state it reads or writes</a:t>
            </a:r>
          </a:p>
          <a:p>
            <a:pPr marL="868680" lvl="1" indent="-283464" eaLnBrk="1" fontAlgn="auto" hangingPunct="1">
              <a:spcAft>
                <a:spcPts val="0"/>
              </a:spcAft>
              <a:buFont typeface="Wingdings 2"/>
              <a:buChar char=""/>
              <a:defRPr/>
            </a:pPr>
            <a:r>
              <a:rPr lang="en-GB" dirty="0" smtClean="0">
                <a:ea typeface="+mn-ea"/>
              </a:rPr>
              <a:t>make the call</a:t>
            </a:r>
          </a:p>
          <a:p>
            <a:pPr marL="868680" lvl="1" indent="-283464" eaLnBrk="1" fontAlgn="auto" hangingPunct="1">
              <a:spcAft>
                <a:spcPts val="0"/>
              </a:spcAft>
              <a:buFont typeface="Wingdings 2"/>
              <a:buChar char=""/>
              <a:defRPr/>
            </a:pPr>
            <a:r>
              <a:rPr lang="en-GB" dirty="0" smtClean="0">
                <a:ea typeface="+mn-ea"/>
              </a:rPr>
              <a:t>inspect the state of the object and the external state</a:t>
            </a:r>
          </a:p>
          <a:p>
            <a:pPr marL="868680" lvl="1" indent="-283464" eaLnBrk="1" fontAlgn="auto" hangingPunct="1">
              <a:spcAft>
                <a:spcPts val="0"/>
              </a:spcAft>
              <a:buFont typeface="Wingdings 2"/>
              <a:buChar char=""/>
              <a:defRPr/>
            </a:pPr>
            <a:r>
              <a:rPr lang="en-GB" dirty="0" smtClean="0">
                <a:ea typeface="+mn-ea"/>
              </a:rPr>
              <a:t>perhaps copy part of the object or global state, so that you can use it in the post condition</a:t>
            </a:r>
          </a:p>
        </p:txBody>
      </p:sp>
      <p:sp>
        <p:nvSpPr>
          <p:cNvPr id="79876" name="TextBox 4"/>
          <p:cNvSpPr txBox="1">
            <a:spLocks noChangeArrowheads="1"/>
          </p:cNvSpPr>
          <p:nvPr/>
        </p:nvSpPr>
        <p:spPr bwMode="auto">
          <a:xfrm>
            <a:off x="1478756" y="2357438"/>
            <a:ext cx="6186488" cy="400050"/>
          </a:xfrm>
          <a:prstGeom prst="rect">
            <a:avLst/>
          </a:prstGeom>
          <a:solidFill>
            <a:srgbClr val="FFFF00"/>
          </a:solidFill>
          <a:ln w="9525">
            <a:noFill/>
            <a:miter lim="800000"/>
            <a:headEnd/>
            <a:tailEnd/>
          </a:ln>
        </p:spPr>
        <p:txBody>
          <a:bodyPr wrap="none">
            <a:prstTxWarp prst="textNoShape">
              <a:avLst/>
            </a:prstTxWarp>
            <a:spAutoFit/>
          </a:bodyPr>
          <a:lstStyle/>
          <a:p>
            <a:r>
              <a:rPr lang="en-GB" sz="2000" b="1">
                <a:solidFill>
                  <a:schemeClr val="bg1"/>
                </a:solidFill>
                <a:latin typeface="Courier New" charset="0"/>
                <a:ea typeface="Courier New" charset="0"/>
                <a:cs typeface="Courier New" charset="0"/>
              </a:rPr>
              <a:t>prop_RevRev l = reverse(reverse l) == l</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cs typeface="+mj-cs"/>
              </a:rPr>
              <a:t>Things to Notice</a:t>
            </a:r>
            <a:endParaRPr lang="en-GB" dirty="0">
              <a:ea typeface="+mj-ea"/>
              <a:cs typeface="+mj-cs"/>
            </a:endParaRPr>
          </a:p>
        </p:txBody>
      </p:sp>
      <p:sp>
        <p:nvSpPr>
          <p:cNvPr id="3" name="Content Placeholder 2"/>
          <p:cNvSpPr>
            <a:spLocks noGrp="1"/>
          </p:cNvSpPr>
          <p:nvPr>
            <p:ph idx="1"/>
          </p:nvPr>
        </p:nvSpPr>
        <p:spPr/>
        <p:txBody>
          <a:bodyPr>
            <a:normAutofit lnSpcReduction="10000"/>
          </a:bodyPr>
          <a:lstStyle/>
          <a:p>
            <a:pPr marL="548640" indent="-411480" eaLnBrk="1" fontAlgn="auto" hangingPunct="1">
              <a:buFont typeface="Wingdings 2" pitchFamily="18" charset="2"/>
              <a:buNone/>
              <a:defRPr/>
            </a:pPr>
            <a:r>
              <a:rPr lang="en-GB" sz="3600" dirty="0" smtClean="0">
                <a:ea typeface="+mn-ea"/>
              </a:rPr>
              <a:t>Types are everywhere.</a:t>
            </a:r>
            <a:endParaRPr lang="en-GB" dirty="0" smtClean="0">
              <a:ea typeface="+mn-ea"/>
            </a:endParaRPr>
          </a:p>
          <a:p>
            <a:pPr marL="548640" indent="-411480" eaLnBrk="1" fontAlgn="auto" hangingPunct="1">
              <a:buFont typeface="Wingdings 2" pitchFamily="18" charset="2"/>
              <a:buNone/>
              <a:defRPr/>
            </a:pPr>
            <a:endParaRPr lang="en-GB" dirty="0" smtClean="0">
              <a:ea typeface="+mn-ea"/>
            </a:endParaRPr>
          </a:p>
          <a:p>
            <a:pPr marL="548640" indent="-411480" eaLnBrk="1" fontAlgn="auto" hangingPunct="1">
              <a:defRPr/>
            </a:pPr>
            <a:r>
              <a:rPr lang="en-GB" dirty="0" smtClean="0">
                <a:ea typeface="+mn-ea"/>
              </a:rPr>
              <a:t>Usual static-typing panegyric omitted...</a:t>
            </a:r>
          </a:p>
          <a:p>
            <a:pPr marL="548640" indent="-411480" eaLnBrk="1" fontAlgn="auto" hangingPunct="1">
              <a:defRPr/>
            </a:pPr>
            <a:r>
              <a:rPr lang="en-GB" dirty="0" smtClean="0">
                <a:ea typeface="+mn-ea"/>
              </a:rPr>
              <a:t>In Haskell, </a:t>
            </a:r>
            <a:r>
              <a:rPr lang="en-GB" dirty="0" smtClean="0">
                <a:solidFill>
                  <a:srgbClr val="FFFF00"/>
                </a:solidFill>
                <a:ea typeface="+mn-ea"/>
              </a:rPr>
              <a:t>types express high-level design</a:t>
            </a:r>
            <a:r>
              <a:rPr lang="en-GB" dirty="0" smtClean="0">
                <a:ea typeface="+mn-ea"/>
              </a:rPr>
              <a:t>, in the same way that UML diagrams do, with the advantage that the type signatures are machine-checked.</a:t>
            </a:r>
          </a:p>
          <a:p>
            <a:pPr marL="548640" indent="-411480" eaLnBrk="1" fontAlgn="auto" hangingPunct="1">
              <a:defRPr/>
            </a:pPr>
            <a:r>
              <a:rPr lang="en-GB" dirty="0" smtClean="0">
                <a:ea typeface="+mn-ea"/>
              </a:rPr>
              <a:t>Types are (almost always) optional: type inference fills them in if you leave them out.</a:t>
            </a:r>
          </a:p>
        </p:txBody>
      </p:sp>
      <p:sp>
        <p:nvSpPr>
          <p:cNvPr id="81924" name="TextBox 5"/>
          <p:cNvSpPr txBox="1">
            <a:spLocks noChangeArrowheads="1"/>
          </p:cNvSpPr>
          <p:nvPr/>
        </p:nvSpPr>
        <p:spPr bwMode="auto">
          <a:xfrm>
            <a:off x="1857375" y="2352675"/>
            <a:ext cx="3262313" cy="400050"/>
          </a:xfrm>
          <a:prstGeom prst="rect">
            <a:avLst/>
          </a:prstGeom>
          <a:solidFill>
            <a:srgbClr val="FFFF00"/>
          </a:solidFill>
          <a:ln w="9525">
            <a:noFill/>
            <a:miter lim="800000"/>
            <a:headEnd/>
            <a:tailEnd/>
          </a:ln>
        </p:spPr>
        <p:txBody>
          <a:bodyPr wrap="none">
            <a:prstTxWarp prst="textNoShape">
              <a:avLst/>
            </a:prstTxWarp>
            <a:spAutoFit/>
          </a:bodyPr>
          <a:lstStyle/>
          <a:p>
            <a:r>
              <a:rPr lang="en-GB" sz="2000" b="1">
                <a:solidFill>
                  <a:schemeClr val="bg1"/>
                </a:solidFill>
                <a:latin typeface="Courier New" charset="0"/>
                <a:ea typeface="Courier New" charset="0"/>
                <a:cs typeface="Courier New" charset="0"/>
              </a:rPr>
              <a:t>reverse:: [w] -&gt; [w]</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fontAlgn="auto" hangingPunct="1">
              <a:spcAft>
                <a:spcPts val="0"/>
              </a:spcAft>
              <a:defRPr/>
            </a:pPr>
            <a:r>
              <a:rPr lang="en-US" dirty="0" err="1">
                <a:ea typeface="+mj-ea"/>
                <a:cs typeface="+mj-cs"/>
              </a:rPr>
              <a:t>Algol</a:t>
            </a:r>
            <a:r>
              <a:rPr lang="en-US" dirty="0" smtClean="0">
                <a:ea typeface="+mj-ea"/>
                <a:cs typeface="+mj-cs"/>
              </a:rPr>
              <a:t> Oddity</a:t>
            </a:r>
            <a:endParaRPr lang="en-US" dirty="0">
              <a:ea typeface="+mj-ea"/>
              <a:cs typeface="+mj-cs"/>
            </a:endParaRPr>
          </a:p>
        </p:txBody>
      </p:sp>
      <p:sp>
        <p:nvSpPr>
          <p:cNvPr id="19459" name="Rectangle 5"/>
          <p:cNvSpPr>
            <a:spLocks noGrp="1" noChangeArrowheads="1"/>
          </p:cNvSpPr>
          <p:nvPr>
            <p:ph type="body" idx="1"/>
          </p:nvPr>
        </p:nvSpPr>
        <p:spPr/>
        <p:txBody>
          <a:bodyPr/>
          <a:lstStyle/>
          <a:p>
            <a:pPr eaLnBrk="1" hangingPunct="1">
              <a:spcAft>
                <a:spcPct val="0"/>
              </a:spcAft>
              <a:buFont typeface="Wingdings 2" charset="2"/>
              <a:buChar char=""/>
            </a:pPr>
            <a:r>
              <a:rPr lang="en-US" dirty="0" smtClean="0"/>
              <a:t>Question:</a:t>
            </a:r>
          </a:p>
          <a:p>
            <a:pPr lvl="1" eaLnBrk="1" hangingPunct="1"/>
            <a:r>
              <a:rPr lang="en-US" dirty="0" smtClean="0"/>
              <a:t>Is  </a:t>
            </a:r>
            <a:r>
              <a:rPr lang="en-US" b="1" dirty="0" err="1">
                <a:solidFill>
                  <a:schemeClr val="accent1"/>
                </a:solidFill>
                <a:latin typeface="Courier New"/>
                <a:cs typeface="Courier New"/>
              </a:rPr>
              <a:t>x</a:t>
            </a:r>
            <a:r>
              <a:rPr lang="en-US" b="1" dirty="0">
                <a:solidFill>
                  <a:schemeClr val="accent1"/>
                </a:solidFill>
                <a:latin typeface="Courier New"/>
                <a:cs typeface="Courier New"/>
              </a:rPr>
              <a:t> := </a:t>
            </a:r>
            <a:r>
              <a:rPr lang="en-US" b="1" dirty="0" err="1" smtClean="0">
                <a:solidFill>
                  <a:schemeClr val="accent1"/>
                </a:solidFill>
                <a:latin typeface="Courier New"/>
                <a:cs typeface="Courier New"/>
              </a:rPr>
              <a:t>x</a:t>
            </a:r>
            <a:r>
              <a:rPr lang="en-US" b="1" dirty="0" smtClean="0">
                <a:solidFill>
                  <a:schemeClr val="accent1"/>
                </a:solidFill>
                <a:latin typeface="Courier New"/>
                <a:cs typeface="Courier New"/>
              </a:rPr>
              <a:t> </a:t>
            </a:r>
            <a:r>
              <a:rPr lang="en-US" dirty="0"/>
              <a:t>equivalent to doing nothing?</a:t>
            </a:r>
          </a:p>
          <a:p>
            <a:pPr eaLnBrk="1" hangingPunct="1">
              <a:spcAft>
                <a:spcPct val="0"/>
              </a:spcAft>
              <a:buFont typeface="Wingdings 2" charset="2"/>
              <a:buChar char=""/>
            </a:pPr>
            <a:r>
              <a:rPr lang="en-US" dirty="0"/>
              <a:t>Interesting answer in </a:t>
            </a:r>
            <a:r>
              <a:rPr lang="en-US" dirty="0" err="1" smtClean="0"/>
              <a:t>Algol</a:t>
            </a:r>
            <a:r>
              <a:rPr lang="en-US" dirty="0" smtClean="0"/>
              <a:t>:</a:t>
            </a:r>
          </a:p>
          <a:p>
            <a:pPr lvl="1" eaLnBrk="1" hangingPunct="1">
              <a:buFontTx/>
              <a:buNone/>
            </a:pPr>
            <a:r>
              <a:rPr lang="en-US" dirty="0" smtClean="0"/>
              <a:t>	</a:t>
            </a:r>
            <a:endParaRPr lang="en-US" dirty="0" smtClean="0">
              <a:solidFill>
                <a:srgbClr val="CEB966"/>
              </a:solidFill>
            </a:endParaRPr>
          </a:p>
          <a:p>
            <a:pPr lvl="1" eaLnBrk="1" hangingPunct="1"/>
            <a:endParaRPr lang="en-US" dirty="0" smtClean="0">
              <a:solidFill>
                <a:srgbClr val="CEB966"/>
              </a:solidFill>
            </a:endParaRPr>
          </a:p>
          <a:p>
            <a:pPr lvl="1" eaLnBrk="1" hangingPunct="1"/>
            <a:endParaRPr lang="en-US" dirty="0" smtClean="0">
              <a:solidFill>
                <a:srgbClr val="CEB966"/>
              </a:solidFill>
            </a:endParaRPr>
          </a:p>
          <a:p>
            <a:pPr lvl="1" eaLnBrk="1" hangingPunct="1"/>
            <a:endParaRPr lang="en-US" dirty="0" smtClean="0">
              <a:solidFill>
                <a:srgbClr val="CEB966"/>
              </a:solidFill>
            </a:endParaRPr>
          </a:p>
          <a:p>
            <a:pPr lvl="1" eaLnBrk="1" hangingPunct="1"/>
            <a:endParaRPr lang="en-US" dirty="0" smtClean="0">
              <a:solidFill>
                <a:srgbClr val="CEB966"/>
              </a:solidFill>
            </a:endParaRPr>
          </a:p>
          <a:p>
            <a:pPr lvl="1" eaLnBrk="1" hangingPunct="1"/>
            <a:endParaRPr lang="en-US" dirty="0" smtClean="0">
              <a:solidFill>
                <a:srgbClr val="CEB966"/>
              </a:solidFill>
            </a:endParaRPr>
          </a:p>
        </p:txBody>
      </p:sp>
      <p:sp>
        <p:nvSpPr>
          <p:cNvPr id="4" name="TextBox 3"/>
          <p:cNvSpPr txBox="1"/>
          <p:nvPr/>
        </p:nvSpPr>
        <p:spPr>
          <a:xfrm>
            <a:off x="1101716" y="3359143"/>
            <a:ext cx="3648084" cy="1754327"/>
          </a:xfrm>
          <a:prstGeom prst="rect">
            <a:avLst/>
          </a:prstGeom>
          <a:solidFill>
            <a:srgbClr val="FFFF00"/>
          </a:solidFill>
        </p:spPr>
        <p:txBody>
          <a:bodyPr wrap="square" rtlCol="0">
            <a:spAutoFit/>
          </a:bodyPr>
          <a:lstStyle/>
          <a:p>
            <a:r>
              <a:rPr lang="en-US" b="1" dirty="0" smtClean="0">
                <a:solidFill>
                  <a:srgbClr val="000000"/>
                </a:solidFill>
                <a:latin typeface="Courier New"/>
                <a:cs typeface="Courier New"/>
              </a:rPr>
              <a:t>integer procedure </a:t>
            </a:r>
            <a:r>
              <a:rPr lang="en-US" b="1" dirty="0" err="1" smtClean="0">
                <a:solidFill>
                  <a:srgbClr val="000000"/>
                </a:solidFill>
                <a:latin typeface="Courier New"/>
                <a:cs typeface="Courier New"/>
              </a:rPr>
              <a:t>p</a:t>
            </a:r>
            <a:r>
              <a:rPr lang="en-US" b="1" dirty="0" smtClean="0">
                <a:solidFill>
                  <a:srgbClr val="000000"/>
                </a:solidFill>
                <a:latin typeface="Courier New"/>
                <a:cs typeface="Courier New"/>
              </a:rPr>
              <a:t>;</a:t>
            </a:r>
          </a:p>
          <a:p>
            <a:r>
              <a:rPr lang="en-US" b="1" dirty="0" smtClean="0">
                <a:solidFill>
                  <a:srgbClr val="000000"/>
                </a:solidFill>
                <a:latin typeface="Courier New"/>
                <a:cs typeface="Courier New"/>
              </a:rPr>
              <a:t>begin</a:t>
            </a:r>
          </a:p>
          <a:p>
            <a:r>
              <a:rPr lang="en-US" b="1" dirty="0" smtClean="0">
                <a:solidFill>
                  <a:srgbClr val="000000"/>
                </a:solidFill>
                <a:latin typeface="Courier New"/>
                <a:cs typeface="Courier New"/>
              </a:rPr>
              <a:t>   ….</a:t>
            </a:r>
          </a:p>
          <a:p>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p</a:t>
            </a:r>
            <a:r>
              <a:rPr lang="en-US" b="1" dirty="0" smtClean="0">
                <a:solidFill>
                  <a:srgbClr val="000000"/>
                </a:solidFill>
                <a:latin typeface="Courier New"/>
                <a:cs typeface="Courier New"/>
              </a:rPr>
              <a:t> := </a:t>
            </a:r>
            <a:r>
              <a:rPr lang="en-US" b="1" dirty="0" err="1" smtClean="0">
                <a:solidFill>
                  <a:srgbClr val="000000"/>
                </a:solidFill>
                <a:latin typeface="Courier New"/>
                <a:cs typeface="Courier New"/>
              </a:rPr>
              <a:t>p</a:t>
            </a:r>
            <a:endParaRPr lang="en-US" b="1" dirty="0" smtClean="0">
              <a:solidFill>
                <a:srgbClr val="000000"/>
              </a:solidFill>
              <a:latin typeface="Courier New"/>
              <a:cs typeface="Courier New"/>
            </a:endParaRPr>
          </a:p>
          <a:p>
            <a:r>
              <a:rPr lang="en-US" b="1" dirty="0" smtClean="0">
                <a:solidFill>
                  <a:srgbClr val="000000"/>
                </a:solidFill>
                <a:latin typeface="Courier New"/>
                <a:cs typeface="Courier New"/>
              </a:rPr>
              <a:t>   ….</a:t>
            </a:r>
          </a:p>
          <a:p>
            <a:r>
              <a:rPr lang="en-US" b="1" dirty="0" smtClean="0">
                <a:solidFill>
                  <a:srgbClr val="000000"/>
                </a:solidFill>
                <a:latin typeface="Courier New"/>
                <a:cs typeface="Courier New"/>
              </a:rPr>
              <a:t>end;</a:t>
            </a:r>
            <a:endParaRPr lang="en-US" b="1" dirty="0">
              <a:solidFill>
                <a:srgbClr val="000000"/>
              </a:solidFill>
              <a:latin typeface="Courier New"/>
              <a:cs typeface="Courier New"/>
            </a:endParaRPr>
          </a:p>
        </p:txBody>
      </p:sp>
      <p:sp>
        <p:nvSpPr>
          <p:cNvPr id="5" name="Rounded Rectangular Callout 4"/>
          <p:cNvSpPr/>
          <p:nvPr/>
        </p:nvSpPr>
        <p:spPr>
          <a:xfrm>
            <a:off x="1365250" y="5664200"/>
            <a:ext cx="6413500" cy="510778"/>
          </a:xfrm>
          <a:prstGeom prst="wedgeRoundRectCallout">
            <a:avLst>
              <a:gd name="adj1" fmla="val -23745"/>
              <a:gd name="adj2" fmla="val 496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dirty="0" smtClean="0">
                <a:solidFill>
                  <a:schemeClr val="bg1"/>
                </a:solidFill>
                <a:latin typeface="Chalkboard"/>
                <a:cs typeface="Chalkboard"/>
              </a:rPr>
              <a:t>Assignment here is actually a recursive call!</a:t>
            </a:r>
            <a:endParaRPr lang="en-US" sz="2400" dirty="0">
              <a:solidFill>
                <a:schemeClr val="bg1"/>
              </a:solidFill>
              <a:latin typeface="Chalkboard"/>
              <a:cs typeface="Chalkboar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cs typeface="+mj-cs"/>
              </a:rPr>
              <a:t>More Info: </a:t>
            </a:r>
            <a:r>
              <a:rPr lang="en-GB" dirty="0" err="1" smtClean="0">
                <a:ea typeface="+mj-ea"/>
                <a:cs typeface="+mj-cs"/>
              </a:rPr>
              <a:t>haskell.org</a:t>
            </a:r>
            <a:endParaRPr lang="en-GB" dirty="0">
              <a:ea typeface="+mj-ea"/>
              <a:cs typeface="+mj-cs"/>
            </a:endParaRPr>
          </a:p>
        </p:txBody>
      </p:sp>
      <p:sp>
        <p:nvSpPr>
          <p:cNvPr id="3" name="Content Placeholder 2"/>
          <p:cNvSpPr>
            <a:spLocks noGrp="1"/>
          </p:cNvSpPr>
          <p:nvPr>
            <p:ph idx="1"/>
          </p:nvPr>
        </p:nvSpPr>
        <p:spPr/>
        <p:txBody>
          <a:bodyPr>
            <a:normAutofit fontScale="92500" lnSpcReduction="10000"/>
          </a:bodyPr>
          <a:lstStyle/>
          <a:p>
            <a:pPr marL="548640" indent="-411480" eaLnBrk="1" fontAlgn="auto" hangingPunct="1">
              <a:defRPr/>
            </a:pPr>
            <a:r>
              <a:rPr lang="en-GB" dirty="0" smtClean="0">
                <a:ea typeface="+mn-ea"/>
              </a:rPr>
              <a:t> The Haskell </a:t>
            </a:r>
            <a:r>
              <a:rPr lang="en-GB" dirty="0" err="1" smtClean="0">
                <a:ea typeface="+mn-ea"/>
              </a:rPr>
              <a:t>wikibook</a:t>
            </a:r>
            <a:endParaRPr lang="en-GB" dirty="0" smtClean="0">
              <a:ea typeface="+mn-ea"/>
            </a:endParaRPr>
          </a:p>
          <a:p>
            <a:pPr marL="868680" lvl="1" indent="-283464" eaLnBrk="1" fontAlgn="auto" hangingPunct="1">
              <a:spcAft>
                <a:spcPts val="0"/>
              </a:spcAft>
              <a:buFont typeface="Wingdings 2"/>
              <a:buChar char=""/>
              <a:defRPr/>
            </a:pPr>
            <a:r>
              <a:rPr lang="en-GB" u="sng" dirty="0" smtClean="0">
                <a:solidFill>
                  <a:srgbClr val="FFC000"/>
                </a:solidFill>
                <a:ea typeface="+mn-ea"/>
                <a:hlinkClick r:id="rId3"/>
              </a:rPr>
              <a:t>http://en.wikibooks.org/wiki/Haskell</a:t>
            </a:r>
            <a:endParaRPr lang="en-GB" dirty="0" smtClean="0">
              <a:solidFill>
                <a:srgbClr val="FFC000"/>
              </a:solidFill>
              <a:ea typeface="+mn-ea"/>
            </a:endParaRPr>
          </a:p>
          <a:p>
            <a:pPr marL="548640" indent="-411480" eaLnBrk="1" fontAlgn="auto" hangingPunct="1">
              <a:defRPr/>
            </a:pPr>
            <a:r>
              <a:rPr lang="en-GB" dirty="0" smtClean="0">
                <a:ea typeface="+mn-ea"/>
              </a:rPr>
              <a:t>All the Haskell </a:t>
            </a:r>
            <a:r>
              <a:rPr lang="en-GB" dirty="0" err="1" smtClean="0">
                <a:ea typeface="+mn-ea"/>
              </a:rPr>
              <a:t>bloggers</a:t>
            </a:r>
            <a:r>
              <a:rPr lang="en-GB" dirty="0" smtClean="0">
                <a:ea typeface="+mn-ea"/>
              </a:rPr>
              <a:t>, sorted by topic</a:t>
            </a:r>
          </a:p>
          <a:p>
            <a:pPr marL="868680" lvl="1" indent="-283464" eaLnBrk="1" fontAlgn="auto" hangingPunct="1">
              <a:spcAft>
                <a:spcPts val="0"/>
              </a:spcAft>
              <a:buFont typeface="Wingdings 2"/>
              <a:buChar char=""/>
              <a:defRPr/>
            </a:pPr>
            <a:r>
              <a:rPr lang="en-GB" u="sng" dirty="0" smtClean="0">
                <a:ea typeface="+mn-ea"/>
                <a:hlinkClick r:id="rId4"/>
              </a:rPr>
              <a:t>http://haskell.org/haskellwiki/Blog_articles</a:t>
            </a:r>
            <a:r>
              <a:rPr lang="en-GB" dirty="0" smtClean="0">
                <a:ea typeface="+mn-ea"/>
              </a:rPr>
              <a:t> </a:t>
            </a:r>
          </a:p>
          <a:p>
            <a:pPr marL="548640" indent="-411480" eaLnBrk="1" fontAlgn="auto" hangingPunct="1">
              <a:defRPr/>
            </a:pPr>
            <a:r>
              <a:rPr lang="en-GB" dirty="0" smtClean="0">
                <a:ea typeface="+mn-ea"/>
              </a:rPr>
              <a:t>Collected research papers about Haskell</a:t>
            </a:r>
          </a:p>
          <a:p>
            <a:pPr marL="868680" lvl="1" indent="-283464" eaLnBrk="1" fontAlgn="auto" hangingPunct="1">
              <a:spcAft>
                <a:spcPts val="0"/>
              </a:spcAft>
              <a:buFont typeface="Wingdings 2"/>
              <a:buChar char=""/>
              <a:defRPr/>
            </a:pPr>
            <a:r>
              <a:rPr lang="en-GB" u="sng" dirty="0" smtClean="0">
                <a:ea typeface="+mn-ea"/>
                <a:hlinkClick r:id="rId5"/>
              </a:rPr>
              <a:t>http://haskell.org/haskellwiki/Research_papers</a:t>
            </a:r>
            <a:endParaRPr lang="en-GB" dirty="0" smtClean="0">
              <a:ea typeface="+mn-ea"/>
            </a:endParaRPr>
          </a:p>
          <a:p>
            <a:pPr marL="548640" indent="-411480" eaLnBrk="1" fontAlgn="auto" hangingPunct="1">
              <a:defRPr/>
            </a:pPr>
            <a:r>
              <a:rPr lang="en-GB" dirty="0" err="1" smtClean="0">
                <a:ea typeface="+mn-ea"/>
              </a:rPr>
              <a:t>Wiki</a:t>
            </a:r>
            <a:r>
              <a:rPr lang="en-GB" dirty="0" smtClean="0">
                <a:ea typeface="+mn-ea"/>
              </a:rPr>
              <a:t> articles, by category</a:t>
            </a:r>
          </a:p>
          <a:p>
            <a:pPr marL="868680" lvl="1" indent="-283464" eaLnBrk="1" fontAlgn="auto" hangingPunct="1">
              <a:spcAft>
                <a:spcPts val="0"/>
              </a:spcAft>
              <a:buFont typeface="Wingdings 2"/>
              <a:buChar char=""/>
              <a:defRPr/>
            </a:pPr>
            <a:r>
              <a:rPr lang="en-GB" u="sng" dirty="0" smtClean="0">
                <a:ea typeface="+mn-ea"/>
                <a:hlinkClick r:id="rId6"/>
              </a:rPr>
              <a:t>http://haskell.org/haskellwiki/Category:Haskell</a:t>
            </a:r>
            <a:endParaRPr lang="en-GB" dirty="0" smtClean="0">
              <a:ea typeface="+mn-ea"/>
            </a:endParaRPr>
          </a:p>
          <a:p>
            <a:pPr marL="361950" indent="-225425" eaLnBrk="1" fontAlgn="auto" hangingPunct="1">
              <a:defRPr/>
            </a:pPr>
            <a:r>
              <a:rPr lang="en-GB" dirty="0" smtClean="0">
                <a:ea typeface="+mn-ea"/>
              </a:rPr>
              <a:t>  Books and tutorials</a:t>
            </a:r>
          </a:p>
          <a:p>
            <a:pPr marL="868680" lvl="1" indent="-283464" eaLnBrk="1" fontAlgn="auto" hangingPunct="1">
              <a:spcAft>
                <a:spcPts val="0"/>
              </a:spcAft>
              <a:buFont typeface="Wingdings 2"/>
              <a:buChar char=""/>
              <a:defRPr/>
            </a:pPr>
            <a:r>
              <a:rPr lang="en-GB" u="sng" dirty="0" smtClean="0">
                <a:ea typeface="+mn-ea"/>
                <a:hlinkClick r:id="rId7"/>
              </a:rPr>
              <a:t>http://haskell.org/haskellwiki/Books_and_tutorials</a:t>
            </a:r>
            <a:endParaRPr lang="en-GB" dirty="0" smtClean="0">
              <a:ea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Some trouble spots in </a:t>
            </a:r>
            <a:r>
              <a:rPr lang="en-US" dirty="0" err="1">
                <a:ea typeface="+mj-ea"/>
                <a:cs typeface="+mj-cs"/>
              </a:rPr>
              <a:t>Algol</a:t>
            </a:r>
            <a:r>
              <a:rPr lang="en-US" dirty="0">
                <a:ea typeface="+mj-ea"/>
                <a:cs typeface="+mj-cs"/>
              </a:rPr>
              <a:t> 60</a:t>
            </a:r>
          </a:p>
        </p:txBody>
      </p:sp>
      <p:sp>
        <p:nvSpPr>
          <p:cNvPr id="9219" name="Rectangle 3"/>
          <p:cNvSpPr>
            <a:spLocks noGrp="1" noChangeArrowheads="1"/>
          </p:cNvSpPr>
          <p:nvPr>
            <p:ph type="body" idx="1"/>
          </p:nvPr>
        </p:nvSpPr>
        <p:spPr>
          <a:xfrm>
            <a:off x="254000" y="1600200"/>
            <a:ext cx="8686800" cy="4708525"/>
          </a:xfrm>
        </p:spPr>
        <p:txBody>
          <a:bodyPr>
            <a:normAutofit fontScale="92500" lnSpcReduction="10000"/>
          </a:bodyPr>
          <a:lstStyle/>
          <a:p>
            <a:pPr marL="548640" indent="-411480" eaLnBrk="1" fontAlgn="auto" hangingPunct="1">
              <a:defRPr/>
            </a:pPr>
            <a:r>
              <a:rPr lang="en-US" dirty="0" smtClean="0">
                <a:ea typeface="+mn-ea"/>
              </a:rPr>
              <a:t>Holes in type discipline</a:t>
            </a:r>
          </a:p>
          <a:p>
            <a:pPr marL="868680" lvl="1" indent="-283464" eaLnBrk="1" fontAlgn="auto" hangingPunct="1">
              <a:spcAft>
                <a:spcPts val="0"/>
              </a:spcAft>
              <a:buFont typeface="Wingdings 2"/>
              <a:buChar char=""/>
              <a:defRPr/>
            </a:pPr>
            <a:r>
              <a:rPr lang="en-US" dirty="0" smtClean="0">
                <a:ea typeface="+mn-ea"/>
              </a:rPr>
              <a:t>Parameter </a:t>
            </a:r>
            <a:r>
              <a:rPr lang="en-US" dirty="0">
                <a:ea typeface="+mn-ea"/>
              </a:rPr>
              <a:t>types can be </a:t>
            </a:r>
            <a:r>
              <a:rPr lang="en-US" dirty="0" smtClean="0">
                <a:ea typeface="+mn-ea"/>
              </a:rPr>
              <a:t>arrays, but</a:t>
            </a:r>
          </a:p>
          <a:p>
            <a:pPr marL="1133856" lvl="2" eaLnBrk="1" fontAlgn="auto" hangingPunct="1">
              <a:spcAft>
                <a:spcPts val="0"/>
              </a:spcAft>
              <a:buFont typeface="Wingdings"/>
              <a:buChar char=""/>
              <a:defRPr/>
            </a:pPr>
            <a:r>
              <a:rPr lang="en-US" dirty="0" smtClean="0">
                <a:solidFill>
                  <a:srgbClr val="FFFF00"/>
                </a:solidFill>
                <a:ea typeface="+mn-ea"/>
              </a:rPr>
              <a:t>No </a:t>
            </a:r>
            <a:r>
              <a:rPr lang="en-US" dirty="0">
                <a:solidFill>
                  <a:srgbClr val="FFFF00"/>
                </a:solidFill>
                <a:ea typeface="+mn-ea"/>
              </a:rPr>
              <a:t>array bounds</a:t>
            </a:r>
            <a:endParaRPr lang="en-US" dirty="0" smtClean="0">
              <a:solidFill>
                <a:srgbClr val="FFFF00"/>
              </a:solidFill>
              <a:ea typeface="+mn-ea"/>
            </a:endParaRPr>
          </a:p>
          <a:p>
            <a:pPr marL="868680" lvl="1" indent="-283464" eaLnBrk="1" fontAlgn="auto" hangingPunct="1">
              <a:spcAft>
                <a:spcPts val="0"/>
              </a:spcAft>
              <a:buFont typeface="Wingdings 2"/>
              <a:buChar char=""/>
              <a:defRPr/>
            </a:pPr>
            <a:r>
              <a:rPr lang="en-US" dirty="0" smtClean="0">
                <a:ea typeface="+mn-ea"/>
              </a:rPr>
              <a:t>Parameter types </a:t>
            </a:r>
            <a:r>
              <a:rPr lang="en-US" dirty="0">
                <a:ea typeface="+mn-ea"/>
              </a:rPr>
              <a:t>can be </a:t>
            </a:r>
            <a:r>
              <a:rPr lang="en-US" dirty="0" smtClean="0">
                <a:ea typeface="+mn-ea"/>
              </a:rPr>
              <a:t>procedures, but</a:t>
            </a:r>
          </a:p>
          <a:p>
            <a:pPr marL="1133856" lvl="2" eaLnBrk="1" fontAlgn="auto" hangingPunct="1">
              <a:spcAft>
                <a:spcPts val="0"/>
              </a:spcAft>
              <a:buFont typeface="Wingdings"/>
              <a:buChar char=""/>
              <a:defRPr/>
            </a:pPr>
            <a:r>
              <a:rPr lang="en-US" dirty="0" smtClean="0">
                <a:ea typeface="+mn-ea"/>
              </a:rPr>
              <a:t>No </a:t>
            </a:r>
            <a:r>
              <a:rPr lang="en-US" dirty="0">
                <a:ea typeface="+mn-ea"/>
              </a:rPr>
              <a:t>argument or return types for procedure </a:t>
            </a:r>
            <a:r>
              <a:rPr lang="en-US" dirty="0" smtClean="0">
                <a:ea typeface="+mn-ea"/>
              </a:rPr>
              <a:t>parameters</a:t>
            </a:r>
          </a:p>
          <a:p>
            <a:pPr marL="548640" indent="-411480" eaLnBrk="1" fontAlgn="auto" hangingPunct="1">
              <a:defRPr/>
            </a:pPr>
            <a:r>
              <a:rPr lang="en-US" dirty="0" smtClean="0"/>
              <a:t>Some awkward control issues</a:t>
            </a:r>
          </a:p>
          <a:p>
            <a:pPr marL="868680" lvl="1" indent="-283464" eaLnBrk="1" fontAlgn="auto" hangingPunct="1">
              <a:spcAft>
                <a:spcPts val="0"/>
              </a:spcAft>
              <a:buFont typeface="Wingdings 2"/>
              <a:buChar char=""/>
              <a:defRPr/>
            </a:pPr>
            <a:r>
              <a:rPr lang="en-US" dirty="0" err="1" smtClean="0">
                <a:solidFill>
                  <a:srgbClr val="FFFF00"/>
                </a:solidFill>
              </a:rPr>
              <a:t>goto</a:t>
            </a:r>
            <a:r>
              <a:rPr lang="en-US" dirty="0" smtClean="0">
                <a:solidFill>
                  <a:srgbClr val="FFFF00"/>
                </a:solidFill>
              </a:rPr>
              <a:t> </a:t>
            </a:r>
            <a:r>
              <a:rPr lang="en-US" dirty="0" smtClean="0"/>
              <a:t>out of block requires memory management</a:t>
            </a:r>
          </a:p>
          <a:p>
            <a:pPr marL="548640" indent="-411480" eaLnBrk="1" fontAlgn="auto" hangingPunct="1">
              <a:defRPr/>
            </a:pPr>
            <a:r>
              <a:rPr lang="en-US" dirty="0" smtClean="0">
                <a:ea typeface="+mn-ea"/>
              </a:rPr>
              <a:t>Problems with parameter </a:t>
            </a:r>
            <a:r>
              <a:rPr lang="en-US" dirty="0">
                <a:ea typeface="+mn-ea"/>
              </a:rPr>
              <a:t>passing</a:t>
            </a:r>
            <a:r>
              <a:rPr lang="en-US" dirty="0" smtClean="0">
                <a:ea typeface="+mn-ea"/>
              </a:rPr>
              <a:t> mechanisms</a:t>
            </a:r>
          </a:p>
          <a:p>
            <a:pPr marL="868680" lvl="1" indent="-283464" eaLnBrk="1" fontAlgn="auto" hangingPunct="1">
              <a:spcAft>
                <a:spcPts val="0"/>
              </a:spcAft>
              <a:buFont typeface="Wingdings 2"/>
              <a:buChar char=""/>
              <a:defRPr/>
            </a:pPr>
            <a:r>
              <a:rPr lang="en-US" dirty="0">
                <a:solidFill>
                  <a:srgbClr val="FFFF00"/>
                </a:solidFill>
                <a:ea typeface="+mn-ea"/>
              </a:rPr>
              <a:t>Pass-by-name</a:t>
            </a:r>
            <a:r>
              <a:rPr lang="en-US" dirty="0" smtClean="0">
                <a:solidFill>
                  <a:srgbClr val="FFFF00"/>
                </a:solidFill>
                <a:ea typeface="+mn-ea"/>
              </a:rPr>
              <a:t> </a:t>
            </a:r>
            <a:r>
              <a:rPr lang="en-US" dirty="0" smtClean="0">
                <a:ea typeface="+mn-ea"/>
              </a:rPr>
              <a:t>“</a:t>
            </a:r>
            <a:r>
              <a:rPr lang="en-US" dirty="0">
                <a:ea typeface="+mn-ea"/>
              </a:rPr>
              <a:t>Copy rule</a:t>
            </a:r>
            <a:r>
              <a:rPr lang="en-US" dirty="0" smtClean="0">
                <a:ea typeface="+mn-ea"/>
              </a:rPr>
              <a:t>” duplicates code,            interacting badly </a:t>
            </a:r>
            <a:r>
              <a:rPr lang="en-US" dirty="0">
                <a:ea typeface="+mn-ea"/>
              </a:rPr>
              <a:t>with side effects</a:t>
            </a:r>
          </a:p>
          <a:p>
            <a:pPr marL="868680" lvl="1" indent="-283464" eaLnBrk="1" fontAlgn="auto" hangingPunct="1">
              <a:spcAft>
                <a:spcPts val="0"/>
              </a:spcAft>
              <a:buFont typeface="Wingdings 2"/>
              <a:buChar char=""/>
              <a:defRPr/>
            </a:pPr>
            <a:r>
              <a:rPr lang="en-US" dirty="0">
                <a:solidFill>
                  <a:srgbClr val="FFFF00"/>
                </a:solidFill>
                <a:ea typeface="+mn-ea"/>
              </a:rPr>
              <a:t>Pass-by-value </a:t>
            </a:r>
            <a:r>
              <a:rPr lang="en-US" dirty="0">
                <a:ea typeface="+mn-ea"/>
              </a:rPr>
              <a:t>expensive for </a:t>
            </a:r>
            <a:r>
              <a:rPr lang="en-US" dirty="0" smtClean="0">
                <a:ea typeface="+mn-ea"/>
              </a:rPr>
              <a:t>arrays</a:t>
            </a:r>
            <a:endParaRPr lang="en-US" dirty="0">
              <a:ea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1027"/>
          <p:cNvSpPr txBox="1">
            <a:spLocks noChangeArrowheads="1"/>
          </p:cNvSpPr>
          <p:nvPr/>
        </p:nvSpPr>
        <p:spPr bwMode="auto">
          <a:xfrm>
            <a:off x="457200" y="1600200"/>
            <a:ext cx="6858000" cy="4457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548640" marR="0" lvl="0" indent="-411480" algn="l" defTabSz="914400" rtl="0" eaLnBrk="1" fontAlgn="auto" latinLnBrk="0" hangingPunct="1">
              <a:lnSpc>
                <a:spcPct val="100000"/>
              </a:lnSpc>
              <a:spcBef>
                <a:spcPts val="1800"/>
              </a:spcBef>
              <a:spcAft>
                <a:spcPts val="0"/>
              </a:spcAft>
              <a:buClr>
                <a:srgbClr val="FFFF00"/>
              </a:buClr>
              <a:buSzPct val="100000"/>
              <a:buFont typeface="Wingdings 2" pitchFamily="18" charset="2"/>
              <a:buChar char=""/>
              <a:tabLst/>
              <a:defRPr/>
            </a:pPr>
            <a:r>
              <a:rPr kumimoji="0" lang="en-US" sz="2800" b="0" i="0" u="none" strike="noStrike" kern="1200" cap="none" spc="0" normalizeH="0" baseline="0" noProof="0" dirty="0" smtClean="0">
                <a:ln>
                  <a:noFill/>
                </a:ln>
                <a:solidFill>
                  <a:schemeClr val="tx1"/>
                </a:solidFill>
                <a:effectLst/>
                <a:uLnTx/>
                <a:uFillTx/>
                <a:latin typeface="Comic Sans MS" pitchFamily="66" charset="0"/>
                <a:ea typeface="+mn-ea"/>
                <a:cs typeface="Comic Sans MS"/>
              </a:rPr>
              <a:t>Substitute text of actual parameter</a:t>
            </a:r>
          </a:p>
          <a:p>
            <a:pPr marL="868680" marR="0" lvl="1" indent="-283464" algn="l" defTabSz="914400" rtl="0" eaLnBrk="1" fontAlgn="auto" latinLnBrk="0" hangingPunct="1">
              <a:lnSpc>
                <a:spcPct val="100000"/>
              </a:lnSpc>
              <a:spcBef>
                <a:spcPct val="20000"/>
              </a:spcBef>
              <a:spcAft>
                <a:spcPts val="0"/>
              </a:spcAft>
              <a:buClr>
                <a:schemeClr val="tx1"/>
              </a:buClr>
              <a:buSzPct val="10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Comic Sans MS" pitchFamily="66" charset="0"/>
                <a:ea typeface="+mn-ea"/>
                <a:cs typeface="Comic Sans MS"/>
              </a:rPr>
              <a:t>Unpredictable with side effects!</a:t>
            </a:r>
          </a:p>
          <a:p>
            <a:pPr marL="548640" marR="0" lvl="0" indent="-411480" algn="l" defTabSz="914400" rtl="0" eaLnBrk="1" fontAlgn="auto" latinLnBrk="0" hangingPunct="1">
              <a:lnSpc>
                <a:spcPct val="100000"/>
              </a:lnSpc>
              <a:spcBef>
                <a:spcPts val="1800"/>
              </a:spcBef>
              <a:spcAft>
                <a:spcPts val="0"/>
              </a:spcAft>
              <a:buClr>
                <a:srgbClr val="FFFF00"/>
              </a:buClr>
              <a:buSzPct val="100000"/>
              <a:buFont typeface="Wingdings 2" pitchFamily="18" charset="2"/>
              <a:buChar char=""/>
              <a:tabLst/>
              <a:defRPr/>
            </a:pPr>
            <a:r>
              <a:rPr kumimoji="0" lang="en-US" sz="2800" b="0" i="0" u="none" strike="noStrike" kern="1200" cap="none" spc="0" normalizeH="0" baseline="0" noProof="0" dirty="0" smtClean="0">
                <a:ln>
                  <a:noFill/>
                </a:ln>
                <a:solidFill>
                  <a:schemeClr val="tx1"/>
                </a:solidFill>
                <a:effectLst/>
                <a:uLnTx/>
                <a:uFillTx/>
                <a:latin typeface="Comic Sans MS" pitchFamily="66" charset="0"/>
                <a:ea typeface="+mn-ea"/>
                <a:cs typeface="Comic Sans MS"/>
              </a:rPr>
              <a:t>Example</a:t>
            </a:r>
          </a:p>
          <a:p>
            <a:pPr marL="868680" marR="0" lvl="1" indent="-283464" algn="l" defTabSz="914400" rtl="0" eaLnBrk="1" fontAlgn="auto" latinLnBrk="0" hangingPunct="1">
              <a:lnSpc>
                <a:spcPct val="100000"/>
              </a:lnSpc>
              <a:spcBef>
                <a:spcPct val="20000"/>
              </a:spcBef>
              <a:spcAft>
                <a:spcPts val="0"/>
              </a:spcAft>
              <a:buClr>
                <a:schemeClr val="tx1"/>
              </a:buClr>
              <a:buSzPct val="100000"/>
              <a:buFontTx/>
              <a:buNone/>
              <a:tabLst/>
              <a:defRPr/>
            </a:pPr>
            <a:endParaRPr kumimoji="0" lang="en-US" sz="2400" b="0" i="0" u="none" strike="noStrike" kern="1200" cap="none" spc="0" normalizeH="0" baseline="0" noProof="0" dirty="0">
              <a:ln>
                <a:noFill/>
              </a:ln>
              <a:solidFill>
                <a:schemeClr val="tx1"/>
              </a:solidFill>
              <a:effectLst/>
              <a:uLnTx/>
              <a:uFillTx/>
              <a:latin typeface="Comic Sans MS" pitchFamily="66" charset="0"/>
              <a:ea typeface="+mn-ea"/>
              <a:cs typeface="Comic Sans MS"/>
            </a:endParaRPr>
          </a:p>
        </p:txBody>
      </p:sp>
      <p:sp>
        <p:nvSpPr>
          <p:cNvPr id="10242" name="Rectangle 1026"/>
          <p:cNvSpPr>
            <a:spLocks noGrp="1" noChangeArrowheads="1"/>
          </p:cNvSpPr>
          <p:nvPr>
            <p:ph type="title"/>
          </p:nvPr>
        </p:nvSpPr>
        <p:spPr/>
        <p:txBody>
          <a:bodyPr/>
          <a:lstStyle/>
          <a:p>
            <a:pPr eaLnBrk="1" fontAlgn="auto" hangingPunct="1">
              <a:spcAft>
                <a:spcPts val="0"/>
              </a:spcAft>
              <a:defRPr/>
            </a:pPr>
            <a:r>
              <a:rPr lang="en-US">
                <a:ea typeface="+mj-ea"/>
                <a:cs typeface="+mj-cs"/>
              </a:rPr>
              <a:t>Algol 60 Pass-by-name</a:t>
            </a:r>
          </a:p>
        </p:txBody>
      </p:sp>
      <p:sp>
        <p:nvSpPr>
          <p:cNvPr id="10245" name="AutoShape 1029"/>
          <p:cNvSpPr>
            <a:spLocks noChangeArrowheads="1"/>
          </p:cNvSpPr>
          <p:nvPr/>
        </p:nvSpPr>
        <p:spPr bwMode="auto">
          <a:xfrm>
            <a:off x="4343400" y="4386305"/>
            <a:ext cx="1066800" cy="304800"/>
          </a:xfrm>
          <a:prstGeom prst="rightArrow">
            <a:avLst>
              <a:gd name="adj1" fmla="val 50000"/>
              <a:gd name="adj2" fmla="val 87500"/>
            </a:avLst>
          </a:prstGeom>
          <a:solidFill>
            <a:schemeClr val="tx2"/>
          </a:solidFill>
          <a:ln w="9525">
            <a:noFill/>
            <a:miter lim="800000"/>
            <a:headEnd/>
            <a:tailEnd/>
          </a:ln>
        </p:spPr>
        <p:txBody>
          <a:bodyPr wrap="none" anchor="ctr">
            <a:prstTxWarp prst="textNoShape">
              <a:avLst/>
            </a:prstTxWarp>
          </a:bodyPr>
          <a:lstStyle/>
          <a:p>
            <a:endParaRPr lang="en-US">
              <a:latin typeface="Book Antiqua" charset="0"/>
            </a:endParaRPr>
          </a:p>
        </p:txBody>
      </p:sp>
      <p:sp>
        <p:nvSpPr>
          <p:cNvPr id="7" name="TextBox 6"/>
          <p:cNvSpPr txBox="1"/>
          <p:nvPr/>
        </p:nvSpPr>
        <p:spPr>
          <a:xfrm>
            <a:off x="733416" y="3384543"/>
            <a:ext cx="3228984" cy="2308324"/>
          </a:xfrm>
          <a:prstGeom prst="rect">
            <a:avLst/>
          </a:prstGeom>
          <a:solidFill>
            <a:srgbClr val="FFFF00"/>
          </a:solidFill>
        </p:spPr>
        <p:txBody>
          <a:bodyPr wrap="square" rtlCol="0">
            <a:spAutoFit/>
          </a:bodyPr>
          <a:lstStyle/>
          <a:p>
            <a:pPr marL="411480" indent="-283464" fontAlgn="auto">
              <a:spcAft>
                <a:spcPts val="0"/>
              </a:spcAft>
              <a:defRPr/>
            </a:pPr>
            <a:r>
              <a:rPr lang="en-US" b="1" dirty="0" smtClean="0">
                <a:solidFill>
                  <a:srgbClr val="000000"/>
                </a:solidFill>
                <a:latin typeface="Courier New"/>
                <a:cs typeface="Courier New"/>
              </a:rPr>
              <a:t>procedure inc2(i, </a:t>
            </a:r>
            <a:r>
              <a:rPr lang="en-US" b="1" dirty="0" err="1" smtClean="0">
                <a:solidFill>
                  <a:srgbClr val="000000"/>
                </a:solidFill>
                <a:latin typeface="Courier New"/>
                <a:cs typeface="Courier New"/>
              </a:rPr>
              <a:t>j</a:t>
            </a:r>
            <a:r>
              <a:rPr lang="en-US" b="1" dirty="0" smtClean="0">
                <a:solidFill>
                  <a:srgbClr val="000000"/>
                </a:solidFill>
                <a:latin typeface="Courier New"/>
                <a:cs typeface="Courier New"/>
              </a:rPr>
              <a:t>);</a:t>
            </a:r>
          </a:p>
          <a:p>
            <a:pPr marL="411480" indent="-283464" fontAlgn="auto">
              <a:spcAft>
                <a:spcPts val="0"/>
              </a:spcAft>
              <a:defRPr/>
            </a:pPr>
            <a:r>
              <a:rPr lang="en-US" b="1" dirty="0" smtClean="0">
                <a:solidFill>
                  <a:srgbClr val="000000"/>
                </a:solidFill>
                <a:latin typeface="Courier New"/>
                <a:cs typeface="Courier New"/>
              </a:rPr>
              <a:t>  integer </a:t>
            </a:r>
            <a:r>
              <a:rPr lang="en-US" b="1" dirty="0" err="1" smtClean="0">
                <a:solidFill>
                  <a:srgbClr val="000000"/>
                </a:solidFill>
                <a:latin typeface="Courier New"/>
                <a:cs typeface="Courier New"/>
              </a:rPr>
              <a:t>i</a:t>
            </a: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j</a:t>
            </a:r>
            <a:r>
              <a:rPr lang="en-US" b="1" dirty="0" smtClean="0">
                <a:solidFill>
                  <a:srgbClr val="000000"/>
                </a:solidFill>
                <a:latin typeface="Courier New"/>
                <a:cs typeface="Courier New"/>
              </a:rPr>
              <a:t>;</a:t>
            </a:r>
          </a:p>
          <a:p>
            <a:pPr marL="411480" indent="-283464" fontAlgn="auto">
              <a:spcAft>
                <a:spcPts val="0"/>
              </a:spcAft>
              <a:defRPr/>
            </a:pPr>
            <a:r>
              <a:rPr lang="en-US" b="1" dirty="0" smtClean="0">
                <a:solidFill>
                  <a:srgbClr val="000000"/>
                </a:solidFill>
                <a:latin typeface="Courier New"/>
                <a:cs typeface="Courier New"/>
              </a:rPr>
              <a:t>  begin                            </a:t>
            </a:r>
          </a:p>
          <a:p>
            <a:pPr marL="868680" lvl="1" indent="-283464" eaLnBrk="1" fontAlgn="auto" hangingPunct="1">
              <a:spcAft>
                <a:spcPts val="0"/>
              </a:spcAft>
              <a:buFontTx/>
              <a:buNone/>
              <a:defRPr/>
            </a:pP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i</a:t>
            </a:r>
            <a:r>
              <a:rPr lang="en-US" b="1" dirty="0" smtClean="0">
                <a:solidFill>
                  <a:srgbClr val="000000"/>
                </a:solidFill>
                <a:latin typeface="Courier New"/>
                <a:cs typeface="Courier New"/>
              </a:rPr>
              <a:t> := i+1;  </a:t>
            </a:r>
          </a:p>
          <a:p>
            <a:pPr marL="868680" lvl="1" indent="-283464" eaLnBrk="1" fontAlgn="auto" hangingPunct="1">
              <a:spcAft>
                <a:spcPts val="0"/>
              </a:spcAft>
              <a:buFontTx/>
              <a:buNone/>
              <a:defRPr/>
            </a:pP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j</a:t>
            </a:r>
            <a:r>
              <a:rPr lang="en-US" b="1" dirty="0" smtClean="0">
                <a:solidFill>
                  <a:srgbClr val="000000"/>
                </a:solidFill>
                <a:latin typeface="Courier New"/>
                <a:cs typeface="Courier New"/>
              </a:rPr>
              <a:t> := j+1</a:t>
            </a:r>
          </a:p>
          <a:p>
            <a:pPr marL="411480" indent="-283464" fontAlgn="auto">
              <a:spcAft>
                <a:spcPts val="0"/>
              </a:spcAft>
              <a:defRPr/>
            </a:pPr>
            <a:r>
              <a:rPr lang="en-US" b="1" dirty="0" smtClean="0">
                <a:solidFill>
                  <a:srgbClr val="000000"/>
                </a:solidFill>
                <a:latin typeface="Courier New"/>
                <a:cs typeface="Courier New"/>
              </a:rPr>
              <a:t>  end;</a:t>
            </a:r>
          </a:p>
          <a:p>
            <a:pPr marL="411480" indent="-283464" fontAlgn="auto">
              <a:spcAft>
                <a:spcPts val="0"/>
              </a:spcAft>
              <a:defRPr/>
            </a:pPr>
            <a:endParaRPr lang="en-US" b="1" dirty="0" smtClean="0">
              <a:solidFill>
                <a:srgbClr val="000000"/>
              </a:solidFill>
              <a:latin typeface="Courier New"/>
              <a:cs typeface="Courier New"/>
            </a:endParaRPr>
          </a:p>
          <a:p>
            <a:pPr marL="411480" indent="-283464" fontAlgn="auto">
              <a:spcAft>
                <a:spcPts val="0"/>
              </a:spcAft>
              <a:defRPr/>
            </a:pPr>
            <a:r>
              <a:rPr lang="en-US" b="1" dirty="0" smtClean="0">
                <a:solidFill>
                  <a:srgbClr val="000000"/>
                </a:solidFill>
                <a:latin typeface="Courier New"/>
                <a:cs typeface="Courier New"/>
              </a:rPr>
              <a:t>inc2 (</a:t>
            </a:r>
            <a:r>
              <a:rPr lang="en-US" b="1" dirty="0" err="1" smtClean="0">
                <a:solidFill>
                  <a:srgbClr val="000000"/>
                </a:solidFill>
                <a:latin typeface="Courier New"/>
                <a:cs typeface="Courier New"/>
              </a:rPr>
              <a:t>k</a:t>
            </a: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A[k</a:t>
            </a:r>
            <a:r>
              <a:rPr lang="en-US" b="1" dirty="0" smtClean="0">
                <a:solidFill>
                  <a:srgbClr val="000000"/>
                </a:solidFill>
                <a:latin typeface="Courier New"/>
                <a:cs typeface="Courier New"/>
              </a:rPr>
              <a:t>]);</a:t>
            </a:r>
          </a:p>
        </p:txBody>
      </p:sp>
      <p:sp>
        <p:nvSpPr>
          <p:cNvPr id="8" name="TextBox 7"/>
          <p:cNvSpPr txBox="1"/>
          <p:nvPr/>
        </p:nvSpPr>
        <p:spPr>
          <a:xfrm>
            <a:off x="5876916" y="3938541"/>
            <a:ext cx="2555884" cy="1200329"/>
          </a:xfrm>
          <a:prstGeom prst="rect">
            <a:avLst/>
          </a:prstGeom>
          <a:solidFill>
            <a:srgbClr val="FFFF00"/>
          </a:solidFill>
        </p:spPr>
        <p:txBody>
          <a:bodyPr wrap="square" rtlCol="0">
            <a:spAutoFit/>
          </a:bodyPr>
          <a:lstStyle/>
          <a:p>
            <a:pPr marL="285750" indent="-285750"/>
            <a:r>
              <a:rPr kumimoji="1" lang="en-US" b="1" dirty="0" smtClean="0">
                <a:solidFill>
                  <a:srgbClr val="000000"/>
                </a:solidFill>
                <a:latin typeface="Courier New"/>
                <a:ea typeface="Chalkboard"/>
                <a:cs typeface="Courier New"/>
              </a:rPr>
              <a:t>begin                            </a:t>
            </a:r>
            <a:r>
              <a:rPr kumimoji="1" lang="en-US" b="1" dirty="0" err="1" smtClean="0">
                <a:solidFill>
                  <a:srgbClr val="000000"/>
                </a:solidFill>
                <a:latin typeface="Courier New"/>
                <a:ea typeface="Chalkboard"/>
                <a:cs typeface="Courier New"/>
              </a:rPr>
              <a:t>k</a:t>
            </a:r>
            <a:r>
              <a:rPr kumimoji="1" lang="en-US" b="1" dirty="0" smtClean="0">
                <a:solidFill>
                  <a:srgbClr val="000000"/>
                </a:solidFill>
                <a:latin typeface="Courier New"/>
                <a:ea typeface="Chalkboard"/>
                <a:cs typeface="Courier New"/>
              </a:rPr>
              <a:t> := k+1; </a:t>
            </a:r>
          </a:p>
          <a:p>
            <a:pPr marL="285750" indent="-285750"/>
            <a:r>
              <a:rPr kumimoji="1" lang="en-US" b="1" dirty="0" smtClean="0">
                <a:solidFill>
                  <a:srgbClr val="000000"/>
                </a:solidFill>
                <a:latin typeface="Courier New"/>
                <a:ea typeface="Chalkboard"/>
                <a:cs typeface="Courier New"/>
              </a:rPr>
              <a:t>  </a:t>
            </a:r>
            <a:r>
              <a:rPr kumimoji="1" lang="en-US" b="1" dirty="0" err="1" smtClean="0">
                <a:solidFill>
                  <a:srgbClr val="000000"/>
                </a:solidFill>
                <a:latin typeface="Courier New"/>
                <a:ea typeface="Chalkboard"/>
                <a:cs typeface="Courier New"/>
              </a:rPr>
              <a:t>A[k</a:t>
            </a:r>
            <a:r>
              <a:rPr kumimoji="1" lang="en-US" b="1" dirty="0" smtClean="0">
                <a:solidFill>
                  <a:srgbClr val="000000"/>
                </a:solidFill>
                <a:latin typeface="Courier New"/>
                <a:ea typeface="Chalkboard"/>
                <a:cs typeface="Courier New"/>
              </a:rPr>
              <a:t>] := </a:t>
            </a:r>
            <a:r>
              <a:rPr kumimoji="1" lang="en-US" b="1" dirty="0" err="1" smtClean="0">
                <a:solidFill>
                  <a:srgbClr val="000000"/>
                </a:solidFill>
                <a:latin typeface="Courier New"/>
                <a:ea typeface="Chalkboard"/>
                <a:cs typeface="Courier New"/>
              </a:rPr>
              <a:t>A[k</a:t>
            </a:r>
            <a:r>
              <a:rPr kumimoji="1" lang="en-US" b="1" dirty="0" smtClean="0">
                <a:solidFill>
                  <a:srgbClr val="000000"/>
                </a:solidFill>
                <a:latin typeface="Courier New"/>
                <a:ea typeface="Chalkboard"/>
                <a:cs typeface="Courier New"/>
              </a:rPr>
              <a:t>] +1</a:t>
            </a:r>
          </a:p>
          <a:p>
            <a:pPr marL="285750" indent="-285750"/>
            <a:r>
              <a:rPr kumimoji="1" lang="en-US" b="1" dirty="0" smtClean="0">
                <a:solidFill>
                  <a:srgbClr val="000000"/>
                </a:solidFill>
                <a:latin typeface="Courier New"/>
                <a:ea typeface="Chalkboard"/>
                <a:cs typeface="Courier New"/>
              </a:rPr>
              <a:t>end;</a:t>
            </a:r>
            <a:endParaRPr kumimoji="1" lang="en-US" b="1" dirty="0">
              <a:solidFill>
                <a:srgbClr val="000000"/>
              </a:solidFill>
              <a:latin typeface="Courier New"/>
              <a:ea typeface="Chalkboard"/>
              <a:cs typeface="Courier New"/>
            </a:endParaRPr>
          </a:p>
        </p:txBody>
      </p:sp>
      <p:sp>
        <p:nvSpPr>
          <p:cNvPr id="11" name="Rounded Rectangular Callout 10"/>
          <p:cNvSpPr/>
          <p:nvPr/>
        </p:nvSpPr>
        <p:spPr>
          <a:xfrm>
            <a:off x="4438650" y="6007100"/>
            <a:ext cx="4083050" cy="510778"/>
          </a:xfrm>
          <a:prstGeom prst="wedgeRoundRectCallout">
            <a:avLst>
              <a:gd name="adj1" fmla="val -23745"/>
              <a:gd name="adj2" fmla="val 496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Bef>
                <a:spcPct val="50000"/>
              </a:spcBef>
            </a:pPr>
            <a:r>
              <a:rPr lang="en-US" sz="2400" dirty="0" smtClean="0">
                <a:solidFill>
                  <a:srgbClr val="000000"/>
                </a:solidFill>
                <a:latin typeface="Chalkboard"/>
                <a:ea typeface="Chalkboard"/>
                <a:cs typeface="Chalkboard"/>
              </a:rPr>
              <a:t>Is this what you expected?</a:t>
            </a:r>
            <a:endParaRPr lang="en-US" sz="2400" dirty="0">
              <a:solidFill>
                <a:srgbClr val="000000"/>
              </a:solidFill>
              <a:latin typeface="Chalkboard"/>
              <a:ea typeface="Chalkboard"/>
              <a:cs typeface="Chalkboar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err="1" smtClean="0"/>
              <a:t>Algol</a:t>
            </a:r>
            <a:r>
              <a:rPr lang="en-US" dirty="0" smtClean="0"/>
              <a:t> 68    </a:t>
            </a:r>
            <a:endParaRPr lang="en-US" dirty="0"/>
          </a:p>
        </p:txBody>
      </p:sp>
      <p:sp>
        <p:nvSpPr>
          <p:cNvPr id="11267" name="Rectangle 3"/>
          <p:cNvSpPr>
            <a:spLocks noGrp="1" noChangeArrowheads="1"/>
          </p:cNvSpPr>
          <p:nvPr>
            <p:ph type="body" idx="1"/>
          </p:nvPr>
        </p:nvSpPr>
        <p:spPr>
          <a:xfrm>
            <a:off x="457200" y="1600200"/>
            <a:ext cx="8229600" cy="4826000"/>
          </a:xfrm>
        </p:spPr>
        <p:txBody>
          <a:bodyPr/>
          <a:lstStyle/>
          <a:p>
            <a:r>
              <a:rPr lang="en-US" sz="2400" dirty="0" smtClean="0"/>
              <a:t>Fixed some problems of </a:t>
            </a:r>
            <a:r>
              <a:rPr lang="en-US" sz="2400" dirty="0" err="1" smtClean="0"/>
              <a:t>Algol</a:t>
            </a:r>
            <a:r>
              <a:rPr lang="en-US" sz="2400" dirty="0" smtClean="0"/>
              <a:t> 60</a:t>
            </a:r>
          </a:p>
          <a:p>
            <a:pPr lvl="1"/>
            <a:r>
              <a:rPr lang="en-US" sz="2000" dirty="0" smtClean="0"/>
              <a:t>Eliminated pass-by-name</a:t>
            </a:r>
          </a:p>
          <a:p>
            <a:r>
              <a:rPr lang="en-US" sz="2400" dirty="0" smtClean="0"/>
              <a:t>Considered difficult to understand</a:t>
            </a:r>
          </a:p>
          <a:p>
            <a:pPr lvl="1"/>
            <a:r>
              <a:rPr lang="en-US" sz="2000" dirty="0" smtClean="0"/>
              <a:t>Idiosyncratic terminology</a:t>
            </a:r>
          </a:p>
          <a:p>
            <a:pPr lvl="2"/>
            <a:r>
              <a:rPr lang="en-US" sz="2000" dirty="0" smtClean="0"/>
              <a:t>Types were called “modes”</a:t>
            </a:r>
          </a:p>
          <a:p>
            <a:pPr lvl="2"/>
            <a:r>
              <a:rPr lang="en-US" sz="2000" dirty="0" smtClean="0"/>
              <a:t>Arrays were called “multiple values”</a:t>
            </a:r>
          </a:p>
          <a:p>
            <a:pPr lvl="1"/>
            <a:r>
              <a:rPr lang="en-US" sz="2000" dirty="0" smtClean="0"/>
              <a:t>Used </a:t>
            </a:r>
            <a:r>
              <a:rPr lang="en-US" sz="2000" dirty="0" err="1" smtClean="0"/>
              <a:t>vW</a:t>
            </a:r>
            <a:r>
              <a:rPr lang="en-US" sz="2000" dirty="0" smtClean="0"/>
              <a:t> grammars instead of BNF</a:t>
            </a:r>
          </a:p>
          <a:p>
            <a:pPr lvl="2"/>
            <a:r>
              <a:rPr lang="en-US" sz="2000" dirty="0" smtClean="0"/>
              <a:t>Context-sensitive grammar invented by van </a:t>
            </a:r>
            <a:r>
              <a:rPr lang="en-US" sz="2000" dirty="0" err="1" smtClean="0"/>
              <a:t>Wijngaarden</a:t>
            </a:r>
            <a:endParaRPr lang="en-US" sz="2000" dirty="0" smtClean="0"/>
          </a:p>
          <a:p>
            <a:pPr lvl="1"/>
            <a:r>
              <a:rPr lang="en-US" sz="2000" dirty="0" smtClean="0"/>
              <a:t>Elaborate type system</a:t>
            </a:r>
          </a:p>
          <a:p>
            <a:pPr lvl="1"/>
            <a:r>
              <a:rPr lang="en-US" sz="2000" dirty="0" smtClean="0"/>
              <a:t>Complicated type conversions</a:t>
            </a:r>
          </a:p>
          <a:p>
            <a:r>
              <a:rPr lang="en-US" sz="2400" dirty="0" smtClean="0"/>
              <a:t>Not widely adopted</a:t>
            </a:r>
            <a:endParaRPr lang="en-US" sz="2400" dirty="0"/>
          </a:p>
        </p:txBody>
      </p:sp>
      <p:pic>
        <p:nvPicPr>
          <p:cNvPr id="5" name="Picture 4" descr="Adriaan_van_Wijngaarden.jpg"/>
          <p:cNvPicPr>
            <a:picLocks noChangeAspect="1"/>
          </p:cNvPicPr>
          <p:nvPr/>
        </p:nvPicPr>
        <p:blipFill>
          <a:blip r:embed="rId2"/>
          <a:stretch>
            <a:fillRect/>
          </a:stretch>
        </p:blipFill>
        <p:spPr>
          <a:xfrm>
            <a:off x="7805737" y="5025940"/>
            <a:ext cx="1338263" cy="1832060"/>
          </a:xfrm>
          <a:prstGeom prst="rect">
            <a:avLst/>
          </a:prstGeom>
        </p:spPr>
      </p:pic>
      <p:sp>
        <p:nvSpPr>
          <p:cNvPr id="6" name="TextBox 5"/>
          <p:cNvSpPr txBox="1">
            <a:spLocks noChangeArrowheads="1"/>
          </p:cNvSpPr>
          <p:nvPr/>
        </p:nvSpPr>
        <p:spPr bwMode="auto">
          <a:xfrm>
            <a:off x="5029200" y="6437868"/>
            <a:ext cx="2780970" cy="369332"/>
          </a:xfrm>
          <a:prstGeom prst="rect">
            <a:avLst/>
          </a:prstGeom>
          <a:noFill/>
          <a:ln w="9525">
            <a:noFill/>
            <a:miter lim="800000"/>
            <a:headEnd/>
            <a:tailEnd/>
          </a:ln>
        </p:spPr>
        <p:txBody>
          <a:bodyPr wrap="none">
            <a:prstTxWarp prst="textNoShape">
              <a:avLst/>
            </a:prstTxWarp>
            <a:spAutoFit/>
          </a:bodyPr>
          <a:lstStyle/>
          <a:p>
            <a:r>
              <a:rPr lang="en-US" b="1" u="sng" dirty="0" err="1" smtClean="0">
                <a:latin typeface="Chalkboard"/>
                <a:cs typeface="Chalkboard"/>
              </a:rPr>
              <a:t>Adriaan</a:t>
            </a:r>
            <a:r>
              <a:rPr lang="en-US" b="1" u="sng" dirty="0" smtClean="0">
                <a:latin typeface="Chalkboard"/>
                <a:cs typeface="Chalkboard"/>
              </a:rPr>
              <a:t> van </a:t>
            </a:r>
            <a:r>
              <a:rPr lang="en-US" b="1" u="sng" dirty="0" err="1" smtClean="0">
                <a:latin typeface="Chalkboard"/>
                <a:cs typeface="Chalkboard"/>
              </a:rPr>
              <a:t>Wijngaarden</a:t>
            </a:r>
            <a:endParaRPr lang="en-US" dirty="0">
              <a:latin typeface="Chalkboard"/>
              <a:ea typeface="Chalkboard"/>
              <a:cs typeface="Chalkboar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fontAlgn="auto" hangingPunct="1">
              <a:spcAft>
                <a:spcPts val="0"/>
              </a:spcAft>
              <a:defRPr/>
            </a:pPr>
            <a:r>
              <a:rPr lang="en-US" dirty="0" err="1">
                <a:ea typeface="+mj-ea"/>
                <a:cs typeface="+mj-cs"/>
              </a:rPr>
              <a:t>Algol</a:t>
            </a:r>
            <a:r>
              <a:rPr lang="en-US" dirty="0">
                <a:ea typeface="+mj-ea"/>
                <a:cs typeface="+mj-cs"/>
              </a:rPr>
              <a:t> 68</a:t>
            </a:r>
            <a:r>
              <a:rPr lang="en-US" dirty="0" smtClean="0">
                <a:ea typeface="+mj-ea"/>
                <a:cs typeface="+mj-cs"/>
              </a:rPr>
              <a:t> “Modes”</a:t>
            </a:r>
            <a:endParaRPr lang="en-US" dirty="0">
              <a:ea typeface="+mj-ea"/>
              <a:cs typeface="+mj-cs"/>
            </a:endParaRPr>
          </a:p>
        </p:txBody>
      </p:sp>
      <p:sp>
        <p:nvSpPr>
          <p:cNvPr id="12291" name="Rectangle 3"/>
          <p:cNvSpPr>
            <a:spLocks noGrp="1" noChangeArrowheads="1"/>
          </p:cNvSpPr>
          <p:nvPr>
            <p:ph type="body" idx="1"/>
          </p:nvPr>
        </p:nvSpPr>
        <p:spPr>
          <a:xfrm>
            <a:off x="457200" y="1524000"/>
            <a:ext cx="3886200" cy="4457700"/>
          </a:xfrm>
        </p:spPr>
        <p:txBody>
          <a:bodyPr>
            <a:normAutofit fontScale="92500" lnSpcReduction="20000"/>
          </a:bodyPr>
          <a:lstStyle/>
          <a:p>
            <a:pPr marL="548640" indent="-411480" eaLnBrk="1" fontAlgn="auto" hangingPunct="1">
              <a:defRPr/>
            </a:pPr>
            <a:r>
              <a:rPr lang="en-US" dirty="0">
                <a:ea typeface="+mn-ea"/>
              </a:rPr>
              <a:t>Primitive modes</a:t>
            </a:r>
          </a:p>
          <a:p>
            <a:pPr marL="868680" lvl="1" indent="-283464" eaLnBrk="1" fontAlgn="auto" hangingPunct="1">
              <a:spcAft>
                <a:spcPts val="0"/>
              </a:spcAft>
              <a:buFont typeface="Wingdings 2"/>
              <a:buChar char=""/>
              <a:defRPr/>
            </a:pPr>
            <a:r>
              <a:rPr lang="en-US" dirty="0" err="1">
                <a:ea typeface="+mn-ea"/>
              </a:rPr>
              <a:t>int</a:t>
            </a:r>
            <a:endParaRPr lang="en-US" dirty="0">
              <a:ea typeface="+mn-ea"/>
            </a:endParaRPr>
          </a:p>
          <a:p>
            <a:pPr marL="868680" lvl="1" indent="-283464" eaLnBrk="1" fontAlgn="auto" hangingPunct="1">
              <a:spcAft>
                <a:spcPts val="0"/>
              </a:spcAft>
              <a:buFont typeface="Wingdings 2"/>
              <a:buChar char=""/>
              <a:defRPr/>
            </a:pPr>
            <a:r>
              <a:rPr lang="en-US" dirty="0">
                <a:ea typeface="+mn-ea"/>
              </a:rPr>
              <a:t>real</a:t>
            </a:r>
          </a:p>
          <a:p>
            <a:pPr marL="868680" lvl="1" indent="-283464" eaLnBrk="1" fontAlgn="auto" hangingPunct="1">
              <a:spcAft>
                <a:spcPts val="0"/>
              </a:spcAft>
              <a:buFont typeface="Wingdings 2"/>
              <a:buChar char=""/>
              <a:defRPr/>
            </a:pPr>
            <a:r>
              <a:rPr lang="en-US" dirty="0">
                <a:ea typeface="+mn-ea"/>
              </a:rPr>
              <a:t>char</a:t>
            </a:r>
          </a:p>
          <a:p>
            <a:pPr marL="868680" lvl="1" indent="-283464" eaLnBrk="1" fontAlgn="auto" hangingPunct="1">
              <a:spcAft>
                <a:spcPts val="0"/>
              </a:spcAft>
              <a:buFont typeface="Wingdings 2"/>
              <a:buChar char=""/>
              <a:defRPr/>
            </a:pPr>
            <a:r>
              <a:rPr lang="en-US" dirty="0" err="1">
                <a:ea typeface="+mn-ea"/>
              </a:rPr>
              <a:t>bool</a:t>
            </a:r>
            <a:endParaRPr lang="en-US" dirty="0">
              <a:ea typeface="+mn-ea"/>
            </a:endParaRPr>
          </a:p>
          <a:p>
            <a:pPr marL="868680" lvl="1" indent="-283464" eaLnBrk="1" fontAlgn="auto" hangingPunct="1">
              <a:spcAft>
                <a:spcPts val="0"/>
              </a:spcAft>
              <a:buFont typeface="Wingdings 2"/>
              <a:buChar char=""/>
              <a:defRPr/>
            </a:pPr>
            <a:r>
              <a:rPr lang="en-US" dirty="0">
                <a:ea typeface="+mn-ea"/>
              </a:rPr>
              <a:t>string</a:t>
            </a:r>
          </a:p>
          <a:p>
            <a:pPr marL="868680" lvl="1" indent="-283464" eaLnBrk="1" fontAlgn="auto" hangingPunct="1">
              <a:spcAft>
                <a:spcPts val="0"/>
              </a:spcAft>
              <a:buFont typeface="Wingdings 2"/>
              <a:buChar char=""/>
              <a:defRPr/>
            </a:pPr>
            <a:r>
              <a:rPr lang="en-US" dirty="0" err="1">
                <a:ea typeface="+mn-ea"/>
              </a:rPr>
              <a:t>compl</a:t>
            </a:r>
            <a:r>
              <a:rPr lang="en-US" dirty="0">
                <a:ea typeface="+mn-ea"/>
              </a:rPr>
              <a:t>   (complex)</a:t>
            </a:r>
          </a:p>
          <a:p>
            <a:pPr marL="868680" lvl="1" indent="-283464" eaLnBrk="1" fontAlgn="auto" hangingPunct="1">
              <a:spcAft>
                <a:spcPts val="0"/>
              </a:spcAft>
              <a:buFont typeface="Wingdings 2"/>
              <a:buChar char=""/>
              <a:defRPr/>
            </a:pPr>
            <a:r>
              <a:rPr lang="en-US" dirty="0">
                <a:ea typeface="+mn-ea"/>
              </a:rPr>
              <a:t>bits</a:t>
            </a:r>
          </a:p>
          <a:p>
            <a:pPr marL="868680" lvl="1" indent="-283464" eaLnBrk="1" fontAlgn="auto" hangingPunct="1">
              <a:spcAft>
                <a:spcPts val="0"/>
              </a:spcAft>
              <a:buFont typeface="Wingdings 2"/>
              <a:buChar char=""/>
              <a:defRPr/>
            </a:pPr>
            <a:r>
              <a:rPr lang="en-US" dirty="0">
                <a:ea typeface="+mn-ea"/>
              </a:rPr>
              <a:t>bytes</a:t>
            </a:r>
          </a:p>
          <a:p>
            <a:pPr marL="868680" lvl="1" indent="-283464" eaLnBrk="1" fontAlgn="auto" hangingPunct="1">
              <a:spcAft>
                <a:spcPts val="0"/>
              </a:spcAft>
              <a:buFont typeface="Wingdings 2"/>
              <a:buChar char=""/>
              <a:defRPr/>
            </a:pPr>
            <a:r>
              <a:rPr lang="en-US" dirty="0" err="1">
                <a:ea typeface="+mn-ea"/>
              </a:rPr>
              <a:t>sema</a:t>
            </a:r>
            <a:r>
              <a:rPr lang="en-US" dirty="0">
                <a:ea typeface="+mn-ea"/>
              </a:rPr>
              <a:t>   (semaphore)</a:t>
            </a:r>
          </a:p>
          <a:p>
            <a:pPr marL="868680" lvl="1" indent="-283464" eaLnBrk="1" fontAlgn="auto" hangingPunct="1">
              <a:spcAft>
                <a:spcPts val="0"/>
              </a:spcAft>
              <a:buFont typeface="Wingdings 2"/>
              <a:buChar char=""/>
              <a:defRPr/>
            </a:pPr>
            <a:r>
              <a:rPr lang="en-US" dirty="0">
                <a:ea typeface="+mn-ea"/>
              </a:rPr>
              <a:t>format  (I/O)</a:t>
            </a:r>
          </a:p>
          <a:p>
            <a:pPr marL="868680" lvl="1" indent="-283464" eaLnBrk="1" fontAlgn="auto" hangingPunct="1">
              <a:spcAft>
                <a:spcPts val="0"/>
              </a:spcAft>
              <a:buFont typeface="Wingdings 2"/>
              <a:buChar char=""/>
              <a:defRPr/>
            </a:pPr>
            <a:r>
              <a:rPr lang="en-US" dirty="0">
                <a:ea typeface="+mn-ea"/>
              </a:rPr>
              <a:t>file</a:t>
            </a:r>
          </a:p>
        </p:txBody>
      </p:sp>
      <p:sp>
        <p:nvSpPr>
          <p:cNvPr id="25604" name="Rectangle 4"/>
          <p:cNvSpPr>
            <a:spLocks noChangeArrowheads="1"/>
          </p:cNvSpPr>
          <p:nvPr/>
        </p:nvSpPr>
        <p:spPr bwMode="auto">
          <a:xfrm>
            <a:off x="4648200" y="1524000"/>
            <a:ext cx="3886200" cy="2476500"/>
          </a:xfrm>
          <a:prstGeom prst="rect">
            <a:avLst/>
          </a:prstGeom>
          <a:noFill/>
          <a:ln w="9525">
            <a:noFill/>
            <a:miter lim="800000"/>
            <a:headEnd/>
            <a:tailEnd/>
          </a:ln>
        </p:spPr>
        <p:txBody>
          <a:bodyPr>
            <a:prstTxWarp prst="textNoShape">
              <a:avLst/>
            </a:prstTxWarp>
          </a:bodyPr>
          <a:lstStyle/>
          <a:p>
            <a:pPr marL="342900" indent="-342900">
              <a:buClr>
                <a:srgbClr val="FFFF00"/>
              </a:buClr>
              <a:buSzPct val="129000"/>
              <a:buFont typeface="Wingdings" charset="2"/>
              <a:buChar char="§"/>
            </a:pPr>
            <a:r>
              <a:rPr kumimoji="1" lang="en-US" sz="2600" dirty="0">
                <a:latin typeface="Chalkboard"/>
                <a:ea typeface="Chalkboard"/>
                <a:cs typeface="Chalkboard"/>
              </a:rPr>
              <a:t>Compound modes</a:t>
            </a:r>
          </a:p>
          <a:p>
            <a:pPr marL="742950" lvl="1" indent="-285750">
              <a:buFont typeface="Wingdings" charset="2"/>
              <a:buChar char="§"/>
            </a:pPr>
            <a:r>
              <a:rPr kumimoji="1" lang="en-US" sz="2200" dirty="0">
                <a:latin typeface="Chalkboard"/>
                <a:ea typeface="Chalkboard"/>
                <a:cs typeface="Chalkboard"/>
              </a:rPr>
              <a:t>arrays</a:t>
            </a:r>
          </a:p>
          <a:p>
            <a:pPr marL="742950" lvl="1" indent="-285750">
              <a:buFont typeface="Wingdings" charset="2"/>
              <a:buChar char="§"/>
            </a:pPr>
            <a:r>
              <a:rPr kumimoji="1" lang="en-US" sz="2200" dirty="0">
                <a:latin typeface="Chalkboard"/>
                <a:ea typeface="Chalkboard"/>
                <a:cs typeface="Chalkboard"/>
              </a:rPr>
              <a:t>structures</a:t>
            </a:r>
          </a:p>
          <a:p>
            <a:pPr marL="742950" lvl="1" indent="-285750">
              <a:buFont typeface="Wingdings" charset="2"/>
              <a:buChar char="§"/>
            </a:pPr>
            <a:r>
              <a:rPr kumimoji="1" lang="en-US" sz="2200" dirty="0">
                <a:latin typeface="Chalkboard"/>
                <a:ea typeface="Chalkboard"/>
                <a:cs typeface="Chalkboard"/>
              </a:rPr>
              <a:t>procedures</a:t>
            </a:r>
          </a:p>
          <a:p>
            <a:pPr marL="742950" lvl="1" indent="-285750">
              <a:buFont typeface="Wingdings" charset="2"/>
              <a:buChar char="§"/>
            </a:pPr>
            <a:r>
              <a:rPr kumimoji="1" lang="en-US" sz="2200" dirty="0">
                <a:latin typeface="Chalkboard"/>
                <a:ea typeface="Chalkboard"/>
                <a:cs typeface="Chalkboard"/>
              </a:rPr>
              <a:t>sets</a:t>
            </a:r>
          </a:p>
          <a:p>
            <a:pPr marL="742950" lvl="1" indent="-285750">
              <a:buFont typeface="Wingdings" charset="2"/>
              <a:buChar char="§"/>
            </a:pPr>
            <a:r>
              <a:rPr kumimoji="1" lang="en-US" sz="2200" dirty="0">
                <a:latin typeface="Chalkboard"/>
                <a:ea typeface="Chalkboard"/>
                <a:cs typeface="Chalkboard"/>
              </a:rPr>
              <a:t>pointers</a:t>
            </a:r>
          </a:p>
          <a:p>
            <a:pPr marL="742950" lvl="1" indent="-285750"/>
            <a:endParaRPr kumimoji="1" lang="en-US" dirty="0">
              <a:latin typeface="Chalkboard"/>
              <a:ea typeface="Chalkboard"/>
              <a:cs typeface="Chalkboard"/>
            </a:endParaRPr>
          </a:p>
        </p:txBody>
      </p:sp>
      <p:sp>
        <p:nvSpPr>
          <p:cNvPr id="6" name="Rounded Rectangular Callout 5"/>
          <p:cNvSpPr/>
          <p:nvPr/>
        </p:nvSpPr>
        <p:spPr>
          <a:xfrm>
            <a:off x="4502150" y="4660900"/>
            <a:ext cx="4083050" cy="1736646"/>
          </a:xfrm>
          <a:prstGeom prst="wedgeRoundRectCallout">
            <a:avLst>
              <a:gd name="adj1" fmla="val -23745"/>
              <a:gd name="adj2" fmla="val 496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en-US" sz="2400" dirty="0" smtClean="0">
                <a:solidFill>
                  <a:srgbClr val="000000"/>
                </a:solidFill>
                <a:latin typeface="Chalkboard"/>
                <a:ea typeface="Chalkboard"/>
                <a:cs typeface="Chalkboard"/>
              </a:rPr>
              <a:t>Rich, structured, and orthogonal type system is a major contribution of </a:t>
            </a:r>
            <a:r>
              <a:rPr kumimoji="1" lang="en-US" sz="2400" dirty="0" err="1" smtClean="0">
                <a:solidFill>
                  <a:srgbClr val="000000"/>
                </a:solidFill>
                <a:latin typeface="Chalkboard"/>
                <a:ea typeface="Chalkboard"/>
                <a:cs typeface="Chalkboard"/>
              </a:rPr>
              <a:t>Algol</a:t>
            </a:r>
            <a:r>
              <a:rPr kumimoji="1" lang="en-US" sz="2400" dirty="0" smtClean="0">
                <a:solidFill>
                  <a:srgbClr val="000000"/>
                </a:solidFill>
                <a:latin typeface="Chalkboard"/>
                <a:ea typeface="Chalkboard"/>
                <a:cs typeface="Chalkboard"/>
              </a:rPr>
              <a:t> 68.</a:t>
            </a:r>
            <a:endParaRPr lang="en-US" sz="2400" dirty="0">
              <a:solidFill>
                <a:srgbClr val="00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002060"/>
      </a:dk2>
      <a:lt2>
        <a:srgbClr val="C9C2D1"/>
      </a:lt2>
      <a:accent1>
        <a:srgbClr val="CEB966"/>
      </a:accent1>
      <a:accent2>
        <a:srgbClr val="9CB084"/>
      </a:accent2>
      <a:accent3>
        <a:srgbClr val="6BB1C9"/>
      </a:accent3>
      <a:accent4>
        <a:srgbClr val="6585CF"/>
      </a:accent4>
      <a:accent5>
        <a:srgbClr val="7E6BC9"/>
      </a:accent5>
      <a:accent6>
        <a:srgbClr val="A379BB"/>
      </a:accent6>
      <a:hlink>
        <a:srgbClr val="FFC000"/>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spAutoFit/>
      </a:bodyPr>
      <a:lstStyle>
        <a:defPPr algn="ctr">
          <a:defRPr dirty="0">
            <a:latin typeface="Comic Sans MS" pitchFamily="66"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emplate>
  <TotalTime>19847</TotalTime>
  <Words>4093</Words>
  <Application>Microsoft Macintosh PowerPoint</Application>
  <PresentationFormat>On-screen Show (4:3)</PresentationFormat>
  <Paragraphs>666</Paragraphs>
  <Slides>50</Slides>
  <Notes>25</Notes>
  <HiddenSlides>0</HiddenSlides>
  <MMClips>0</MMClips>
  <ScaleCrop>false</ScaleCrop>
  <HeadingPairs>
    <vt:vector size="4" baseType="variant">
      <vt:variant>
        <vt:lpstr>Design Template</vt:lpstr>
      </vt:variant>
      <vt:variant>
        <vt:i4>1</vt:i4>
      </vt:variant>
      <vt:variant>
        <vt:lpstr>Slide Titles</vt:lpstr>
      </vt:variant>
      <vt:variant>
        <vt:i4>50</vt:i4>
      </vt:variant>
    </vt:vector>
  </HeadingPairs>
  <TitlesOfParts>
    <vt:vector size="51" baseType="lpstr">
      <vt:lpstr>Apex</vt:lpstr>
      <vt:lpstr>The Algol Family and Haskell</vt:lpstr>
      <vt:lpstr>Language Evolution</vt:lpstr>
      <vt:lpstr>Algol 60</vt:lpstr>
      <vt:lpstr>Algol 60 Sample</vt:lpstr>
      <vt:lpstr>Algol Oddity</vt:lpstr>
      <vt:lpstr>Some trouble spots in Algol 60</vt:lpstr>
      <vt:lpstr>Algol 60 Pass-by-name</vt:lpstr>
      <vt:lpstr>Algol 68    </vt:lpstr>
      <vt:lpstr>Algol 68 “Modes”</vt:lpstr>
      <vt:lpstr>Other Features of Algol 68</vt:lpstr>
      <vt:lpstr>Pascal</vt:lpstr>
      <vt:lpstr>Limitations of Pascal</vt:lpstr>
      <vt:lpstr>C  Programming Language</vt:lpstr>
      <vt:lpstr>ML</vt:lpstr>
      <vt:lpstr>Haskell</vt:lpstr>
      <vt:lpstr>Why Study Haskell?</vt:lpstr>
      <vt:lpstr>Why Study Haskell?</vt:lpstr>
      <vt:lpstr>Most Research Languages</vt:lpstr>
      <vt:lpstr>Successful Research Languages</vt:lpstr>
      <vt:lpstr>C++, Java, Perl, Ruby</vt:lpstr>
      <vt:lpstr>Committee languages</vt:lpstr>
      <vt:lpstr>Haskell</vt:lpstr>
      <vt:lpstr>Function Types in Haskell</vt:lpstr>
      <vt:lpstr>Higher-Order Functions</vt:lpstr>
      <vt:lpstr>Basic Overview of Haskell</vt:lpstr>
      <vt:lpstr>Overview by Type</vt:lpstr>
      <vt:lpstr>Simple Compound Types</vt:lpstr>
      <vt:lpstr>Patterns and Declarations</vt:lpstr>
      <vt:lpstr>Functions and Pattern Matching</vt:lpstr>
      <vt:lpstr>Map Function on Lists</vt:lpstr>
      <vt:lpstr>More Functions on Lists </vt:lpstr>
      <vt:lpstr>More Efficient Reverse</vt:lpstr>
      <vt:lpstr>List Comprehensions</vt:lpstr>
      <vt:lpstr>Datatype Declarations </vt:lpstr>
      <vt:lpstr>Datatypes and Pattern Matching</vt:lpstr>
      <vt:lpstr>Example: Evaluating Expressions</vt:lpstr>
      <vt:lpstr>Case Expression</vt:lpstr>
      <vt:lpstr>Evaluation by Cases</vt:lpstr>
      <vt:lpstr>Laziness</vt:lpstr>
      <vt:lpstr>Using Laziness</vt:lpstr>
      <vt:lpstr>A Lazy Paradigm</vt:lpstr>
      <vt:lpstr>Core Haskell</vt:lpstr>
      <vt:lpstr>Running Haskell</vt:lpstr>
      <vt:lpstr>Testing</vt:lpstr>
      <vt:lpstr>Test Interactively</vt:lpstr>
      <vt:lpstr>Things to Notice</vt:lpstr>
      <vt:lpstr>Things to Notice</vt:lpstr>
      <vt:lpstr>Things to Notice</vt:lpstr>
      <vt:lpstr>Things to Notice</vt:lpstr>
      <vt:lpstr>More Info: haskell.org</vt:lpstr>
    </vt:vector>
  </TitlesOfParts>
  <Manager/>
  <Company>Stanford</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Algol and Haskell</dc:title>
  <dc:subject/>
  <dc:creator>Kathleen Fisher</dc:creator>
  <cp:keywords/>
  <dc:description/>
  <cp:lastModifiedBy>Kathleen Fisher</cp:lastModifiedBy>
  <cp:revision>436</cp:revision>
  <cp:lastPrinted>2008-10-21T20:47:09Z</cp:lastPrinted>
  <dcterms:created xsi:type="dcterms:W3CDTF">2009-12-01T00:12:58Z</dcterms:created>
  <dcterms:modified xsi:type="dcterms:W3CDTF">2009-12-01T00:14:20Z</dcterms:modified>
  <cp:category/>
</cp:coreProperties>
</file>